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57" r:id="rId4"/>
    <p:sldId id="258" r:id="rId5"/>
    <p:sldId id="283" r:id="rId6"/>
    <p:sldId id="262" r:id="rId7"/>
    <p:sldId id="264" r:id="rId8"/>
    <p:sldId id="265" r:id="rId9"/>
    <p:sldId id="266" r:id="rId10"/>
    <p:sldId id="287" r:id="rId11"/>
    <p:sldId id="267" r:id="rId12"/>
    <p:sldId id="268" r:id="rId13"/>
    <p:sldId id="269" r:id="rId14"/>
    <p:sldId id="286" r:id="rId15"/>
    <p:sldId id="277" r:id="rId16"/>
    <p:sldId id="276" r:id="rId17"/>
    <p:sldId id="275" r:id="rId18"/>
    <p:sldId id="278" r:id="rId19"/>
    <p:sldId id="280" r:id="rId20"/>
    <p:sldId id="279" r:id="rId21"/>
    <p:sldId id="281" r:id="rId22"/>
    <p:sldId id="282" r:id="rId23"/>
    <p:sldId id="284" r:id="rId24"/>
    <p:sldId id="272" r:id="rId25"/>
    <p:sldId id="2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1F34"/>
    <a:srgbClr val="DDDD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63" d="100"/>
          <a:sy n="63" d="100"/>
        </p:scale>
        <p:origin x="6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E96ADF-352A-4A93-AFF6-FF2EAEA4F96A}" type="doc">
      <dgm:prSet loTypeId="urn:microsoft.com/office/officeart/2011/layout/CircleProcess" loCatId="process" qsTypeId="urn:microsoft.com/office/officeart/2005/8/quickstyle/simple1" qsCatId="simple" csTypeId="urn:microsoft.com/office/officeart/2005/8/colors/accent3_2" csCatId="accent3" phldr="1"/>
      <dgm:spPr/>
      <dgm:t>
        <a:bodyPr/>
        <a:lstStyle/>
        <a:p>
          <a:endParaRPr lang="en-US"/>
        </a:p>
      </dgm:t>
    </dgm:pt>
    <dgm:pt modelId="{18385C1A-6CBE-4FD4-8747-23958E2011FB}">
      <dgm:prSet phldrT="[Text]" custT="1"/>
      <dgm:spPr>
        <a:solidFill>
          <a:srgbClr val="0A1F34"/>
        </a:solidFill>
        <a:ln>
          <a:solidFill>
            <a:schemeClr val="bg1">
              <a:lumMod val="85000"/>
            </a:schemeClr>
          </a:solidFill>
        </a:ln>
      </dgm:spPr>
      <dgm:t>
        <a:bodyPr/>
        <a:lstStyle/>
        <a:p>
          <a:r>
            <a:rPr lang="en-US" sz="1600" dirty="0">
              <a:solidFill>
                <a:schemeClr val="bg1"/>
              </a:solidFill>
              <a:latin typeface="+mn-lt"/>
            </a:rPr>
            <a:t>Preparation</a:t>
          </a:r>
        </a:p>
      </dgm:t>
    </dgm:pt>
    <dgm:pt modelId="{42CD0F8B-9366-4B06-9708-84C9DAD3C6D3}" type="parTrans" cxnId="{8501DA12-A3B8-42D7-9880-D21876206581}">
      <dgm:prSet/>
      <dgm:spPr/>
      <dgm:t>
        <a:bodyPr/>
        <a:lstStyle/>
        <a:p>
          <a:endParaRPr lang="en-US"/>
        </a:p>
      </dgm:t>
    </dgm:pt>
    <dgm:pt modelId="{54DC9386-0C78-4B5F-B688-85DC27836A5B}" type="sibTrans" cxnId="{8501DA12-A3B8-42D7-9880-D21876206581}">
      <dgm:prSet/>
      <dgm:spPr/>
      <dgm:t>
        <a:bodyPr/>
        <a:lstStyle/>
        <a:p>
          <a:endParaRPr lang="en-US"/>
        </a:p>
      </dgm:t>
    </dgm:pt>
    <dgm:pt modelId="{E5AB998D-3459-4F31-A0FB-1AD95380811D}">
      <dgm:prSet phldrT="[Text]" custT="1"/>
      <dgm:spPr>
        <a:solidFill>
          <a:schemeClr val="bg1"/>
        </a:solidFill>
        <a:ln>
          <a:solidFill>
            <a:schemeClr val="bg1">
              <a:lumMod val="85000"/>
            </a:schemeClr>
          </a:solidFill>
        </a:ln>
      </dgm:spPr>
      <dgm:t>
        <a:bodyPr/>
        <a:lstStyle/>
        <a:p>
          <a:r>
            <a:rPr lang="en-US" sz="1600" dirty="0">
              <a:solidFill>
                <a:schemeClr val="tx1"/>
              </a:solidFill>
              <a:latin typeface="+mn-lt"/>
            </a:rPr>
            <a:t>Research Essay</a:t>
          </a:r>
        </a:p>
      </dgm:t>
    </dgm:pt>
    <dgm:pt modelId="{332A2E3A-A028-4EDD-8E06-EAD9830A0A21}" type="parTrans" cxnId="{EE9D212A-EA9E-44AC-81D6-4F46FD688641}">
      <dgm:prSet/>
      <dgm:spPr/>
      <dgm:t>
        <a:bodyPr/>
        <a:lstStyle/>
        <a:p>
          <a:endParaRPr lang="en-US"/>
        </a:p>
      </dgm:t>
    </dgm:pt>
    <dgm:pt modelId="{CEEDC37F-0AAF-4A4E-84B2-C7789B0D3DE9}" type="sibTrans" cxnId="{EE9D212A-EA9E-44AC-81D6-4F46FD688641}">
      <dgm:prSet/>
      <dgm:spPr/>
      <dgm:t>
        <a:bodyPr/>
        <a:lstStyle/>
        <a:p>
          <a:endParaRPr lang="en-US"/>
        </a:p>
      </dgm:t>
    </dgm:pt>
    <dgm:pt modelId="{9A496314-9F23-44AC-8A9C-28D8CF254844}">
      <dgm:prSet phldrT="[Text]" custT="1"/>
      <dgm:spPr>
        <a:solidFill>
          <a:schemeClr val="bg1"/>
        </a:solidFill>
        <a:ln>
          <a:solidFill>
            <a:schemeClr val="bg1">
              <a:lumMod val="85000"/>
            </a:schemeClr>
          </a:solidFill>
        </a:ln>
      </dgm:spPr>
      <dgm:t>
        <a:bodyPr/>
        <a:lstStyle/>
        <a:p>
          <a:r>
            <a:rPr lang="en-US" sz="1600" dirty="0">
              <a:solidFill>
                <a:schemeClr val="tx1"/>
              </a:solidFill>
              <a:latin typeface="+mn-lt"/>
            </a:rPr>
            <a:t>Poster</a:t>
          </a:r>
        </a:p>
      </dgm:t>
    </dgm:pt>
    <dgm:pt modelId="{7B57D9D7-31F5-4D8A-A114-13F9239762EC}" type="parTrans" cxnId="{DB26AD11-F119-423A-A307-B9A9C690D73B}">
      <dgm:prSet/>
      <dgm:spPr/>
      <dgm:t>
        <a:bodyPr/>
        <a:lstStyle/>
        <a:p>
          <a:endParaRPr lang="en-US"/>
        </a:p>
      </dgm:t>
    </dgm:pt>
    <dgm:pt modelId="{6191F557-9484-4689-880B-835D7C0908CF}" type="sibTrans" cxnId="{DB26AD11-F119-423A-A307-B9A9C690D73B}">
      <dgm:prSet/>
      <dgm:spPr/>
      <dgm:t>
        <a:bodyPr/>
        <a:lstStyle/>
        <a:p>
          <a:endParaRPr lang="en-US"/>
        </a:p>
      </dgm:t>
    </dgm:pt>
    <dgm:pt modelId="{A00B4CC1-D321-4BE2-BCBA-DCBD86A268CA}">
      <dgm:prSet phldrT="[Text]" custT="1"/>
      <dgm:spPr>
        <a:solidFill>
          <a:schemeClr val="bg1"/>
        </a:solidFill>
        <a:ln>
          <a:solidFill>
            <a:schemeClr val="bg1"/>
          </a:solidFill>
        </a:ln>
      </dgm:spPr>
      <dgm:t>
        <a:bodyPr/>
        <a:lstStyle/>
        <a:p>
          <a:r>
            <a:rPr lang="en-US" sz="1600" dirty="0">
              <a:ln>
                <a:noFill/>
              </a:ln>
              <a:solidFill>
                <a:schemeClr val="tx1"/>
              </a:solidFill>
              <a:latin typeface="+mn-lt"/>
            </a:rPr>
            <a:t>Service</a:t>
          </a:r>
        </a:p>
      </dgm:t>
    </dgm:pt>
    <dgm:pt modelId="{8C72FE5A-A05A-497F-8E2D-5ACAE2DDB4F6}" type="parTrans" cxnId="{87DE42C9-59DE-4DED-87E3-D509D877690D}">
      <dgm:prSet/>
      <dgm:spPr/>
      <dgm:t>
        <a:bodyPr/>
        <a:lstStyle/>
        <a:p>
          <a:endParaRPr lang="en-US"/>
        </a:p>
      </dgm:t>
    </dgm:pt>
    <dgm:pt modelId="{E6E7E50D-494D-4C76-B034-2DE3E1E90A93}" type="sibTrans" cxnId="{87DE42C9-59DE-4DED-87E3-D509D877690D}">
      <dgm:prSet/>
      <dgm:spPr/>
      <dgm:t>
        <a:bodyPr/>
        <a:lstStyle/>
        <a:p>
          <a:endParaRPr lang="en-US"/>
        </a:p>
      </dgm:t>
    </dgm:pt>
    <dgm:pt modelId="{0FF69129-F735-434D-8310-774DC24BD8C3}" type="pres">
      <dgm:prSet presAssocID="{42E96ADF-352A-4A93-AFF6-FF2EAEA4F96A}" presName="Name0" presStyleCnt="0">
        <dgm:presLayoutVars>
          <dgm:chMax val="11"/>
          <dgm:chPref val="11"/>
          <dgm:dir/>
          <dgm:resizeHandles/>
        </dgm:presLayoutVars>
      </dgm:prSet>
      <dgm:spPr/>
    </dgm:pt>
    <dgm:pt modelId="{6F3A6DB1-F904-4162-ABCC-3D772BF10A6A}" type="pres">
      <dgm:prSet presAssocID="{9A496314-9F23-44AC-8A9C-28D8CF254844}" presName="Accent4" presStyleCnt="0"/>
      <dgm:spPr/>
    </dgm:pt>
    <dgm:pt modelId="{684FD92A-1A79-4595-A40C-618B337FDBF4}" type="pres">
      <dgm:prSet presAssocID="{9A496314-9F23-44AC-8A9C-28D8CF254844}" presName="Accent" presStyleLbl="node1" presStyleIdx="0" presStyleCnt="4"/>
      <dgm:spPr/>
    </dgm:pt>
    <dgm:pt modelId="{89DCEA50-47DB-412C-A75E-9A5490BFA83A}" type="pres">
      <dgm:prSet presAssocID="{9A496314-9F23-44AC-8A9C-28D8CF254844}" presName="ParentBackground4" presStyleCnt="0"/>
      <dgm:spPr/>
    </dgm:pt>
    <dgm:pt modelId="{C40A8336-D5E7-44EA-B3AA-24655B804CFD}" type="pres">
      <dgm:prSet presAssocID="{9A496314-9F23-44AC-8A9C-28D8CF254844}" presName="ParentBackground" presStyleLbl="fgAcc1" presStyleIdx="0" presStyleCnt="4"/>
      <dgm:spPr/>
    </dgm:pt>
    <dgm:pt modelId="{B6F409C1-5E35-48B2-A3A3-69B2E624BA50}" type="pres">
      <dgm:prSet presAssocID="{9A496314-9F23-44AC-8A9C-28D8CF254844}" presName="Parent4" presStyleLbl="revTx" presStyleIdx="0" presStyleCnt="0">
        <dgm:presLayoutVars>
          <dgm:chMax val="1"/>
          <dgm:chPref val="1"/>
          <dgm:bulletEnabled val="1"/>
        </dgm:presLayoutVars>
      </dgm:prSet>
      <dgm:spPr/>
    </dgm:pt>
    <dgm:pt modelId="{33ECB56A-8BA4-4700-947D-D7FBC91CA2F1}" type="pres">
      <dgm:prSet presAssocID="{E5AB998D-3459-4F31-A0FB-1AD95380811D}" presName="Accent3" presStyleCnt="0"/>
      <dgm:spPr/>
    </dgm:pt>
    <dgm:pt modelId="{27AB17FB-DCEC-4925-BC32-CBC8C5F8B4CF}" type="pres">
      <dgm:prSet presAssocID="{E5AB998D-3459-4F31-A0FB-1AD95380811D}" presName="Accent" presStyleLbl="node1" presStyleIdx="1" presStyleCnt="4"/>
      <dgm:spPr/>
    </dgm:pt>
    <dgm:pt modelId="{F84F540B-E6D6-4189-ABDF-9DA1CF932FCD}" type="pres">
      <dgm:prSet presAssocID="{E5AB998D-3459-4F31-A0FB-1AD95380811D}" presName="ParentBackground3" presStyleCnt="0"/>
      <dgm:spPr/>
    </dgm:pt>
    <dgm:pt modelId="{EB385A31-C22A-4FAB-BF3F-90BAAAB493D6}" type="pres">
      <dgm:prSet presAssocID="{E5AB998D-3459-4F31-A0FB-1AD95380811D}" presName="ParentBackground" presStyleLbl="fgAcc1" presStyleIdx="1" presStyleCnt="4"/>
      <dgm:spPr/>
    </dgm:pt>
    <dgm:pt modelId="{47D79A9D-9E21-453A-A742-ED3FC45047D4}" type="pres">
      <dgm:prSet presAssocID="{E5AB998D-3459-4F31-A0FB-1AD95380811D}" presName="Parent3" presStyleLbl="revTx" presStyleIdx="0" presStyleCnt="0">
        <dgm:presLayoutVars>
          <dgm:chMax val="1"/>
          <dgm:chPref val="1"/>
          <dgm:bulletEnabled val="1"/>
        </dgm:presLayoutVars>
      </dgm:prSet>
      <dgm:spPr/>
    </dgm:pt>
    <dgm:pt modelId="{07ADFD36-496C-47F8-AFC9-18034138AED0}" type="pres">
      <dgm:prSet presAssocID="{A00B4CC1-D321-4BE2-BCBA-DCBD86A268CA}" presName="Accent2" presStyleCnt="0"/>
      <dgm:spPr/>
    </dgm:pt>
    <dgm:pt modelId="{104A6B74-D709-46BE-B2BF-B77A942A1616}" type="pres">
      <dgm:prSet presAssocID="{A00B4CC1-D321-4BE2-BCBA-DCBD86A268CA}" presName="Accent" presStyleLbl="node1" presStyleIdx="2" presStyleCnt="4"/>
      <dgm:spPr/>
    </dgm:pt>
    <dgm:pt modelId="{C07CE1A6-118A-47D1-849E-44195344596B}" type="pres">
      <dgm:prSet presAssocID="{A00B4CC1-D321-4BE2-BCBA-DCBD86A268CA}" presName="ParentBackground2" presStyleCnt="0"/>
      <dgm:spPr/>
    </dgm:pt>
    <dgm:pt modelId="{A32E4A05-D244-4F48-8F12-85F7D6CCF1AE}" type="pres">
      <dgm:prSet presAssocID="{A00B4CC1-D321-4BE2-BCBA-DCBD86A268CA}" presName="ParentBackground" presStyleLbl="fgAcc1" presStyleIdx="2" presStyleCnt="4"/>
      <dgm:spPr/>
    </dgm:pt>
    <dgm:pt modelId="{959A5975-9D83-456D-8E7F-D7C502023FE9}" type="pres">
      <dgm:prSet presAssocID="{A00B4CC1-D321-4BE2-BCBA-DCBD86A268CA}" presName="Parent2" presStyleLbl="revTx" presStyleIdx="0" presStyleCnt="0">
        <dgm:presLayoutVars>
          <dgm:chMax val="1"/>
          <dgm:chPref val="1"/>
          <dgm:bulletEnabled val="1"/>
        </dgm:presLayoutVars>
      </dgm:prSet>
      <dgm:spPr/>
    </dgm:pt>
    <dgm:pt modelId="{A2FF7087-4210-44FB-94A4-3C8093CCC6E3}" type="pres">
      <dgm:prSet presAssocID="{18385C1A-6CBE-4FD4-8747-23958E2011FB}" presName="Accent1" presStyleCnt="0"/>
      <dgm:spPr/>
    </dgm:pt>
    <dgm:pt modelId="{EA9B44EB-A44C-4FAA-A167-C8AEE7ADA087}" type="pres">
      <dgm:prSet presAssocID="{18385C1A-6CBE-4FD4-8747-23958E2011FB}" presName="Accent" presStyleLbl="node1" presStyleIdx="3" presStyleCnt="4"/>
      <dgm:spPr/>
    </dgm:pt>
    <dgm:pt modelId="{94CD456E-833E-4880-8280-D970F405DDF1}" type="pres">
      <dgm:prSet presAssocID="{18385C1A-6CBE-4FD4-8747-23958E2011FB}" presName="ParentBackground1" presStyleCnt="0"/>
      <dgm:spPr/>
    </dgm:pt>
    <dgm:pt modelId="{01354F4A-78A1-458A-8141-B7DF70A9A0F6}" type="pres">
      <dgm:prSet presAssocID="{18385C1A-6CBE-4FD4-8747-23958E2011FB}" presName="ParentBackground" presStyleLbl="fgAcc1" presStyleIdx="3" presStyleCnt="4"/>
      <dgm:spPr/>
    </dgm:pt>
    <dgm:pt modelId="{F91AA838-D0B4-434F-8F74-FAFD261B08C6}" type="pres">
      <dgm:prSet presAssocID="{18385C1A-6CBE-4FD4-8747-23958E2011FB}" presName="Parent1" presStyleLbl="revTx" presStyleIdx="0" presStyleCnt="0">
        <dgm:presLayoutVars>
          <dgm:chMax val="1"/>
          <dgm:chPref val="1"/>
          <dgm:bulletEnabled val="1"/>
        </dgm:presLayoutVars>
      </dgm:prSet>
      <dgm:spPr/>
    </dgm:pt>
  </dgm:ptLst>
  <dgm:cxnLst>
    <dgm:cxn modelId="{55B1A009-7941-428A-88A0-7162C964A3A6}" type="presOf" srcId="{A00B4CC1-D321-4BE2-BCBA-DCBD86A268CA}" destId="{A32E4A05-D244-4F48-8F12-85F7D6CCF1AE}" srcOrd="0" destOrd="0" presId="urn:microsoft.com/office/officeart/2011/layout/CircleProcess"/>
    <dgm:cxn modelId="{DB26AD11-F119-423A-A307-B9A9C690D73B}" srcId="{42E96ADF-352A-4A93-AFF6-FF2EAEA4F96A}" destId="{9A496314-9F23-44AC-8A9C-28D8CF254844}" srcOrd="3" destOrd="0" parTransId="{7B57D9D7-31F5-4D8A-A114-13F9239762EC}" sibTransId="{6191F557-9484-4689-880B-835D7C0908CF}"/>
    <dgm:cxn modelId="{8501DA12-A3B8-42D7-9880-D21876206581}" srcId="{42E96ADF-352A-4A93-AFF6-FF2EAEA4F96A}" destId="{18385C1A-6CBE-4FD4-8747-23958E2011FB}" srcOrd="0" destOrd="0" parTransId="{42CD0F8B-9366-4B06-9708-84C9DAD3C6D3}" sibTransId="{54DC9386-0C78-4B5F-B688-85DC27836A5B}"/>
    <dgm:cxn modelId="{3391BD27-48AC-4F69-AC82-0247A99090D2}" type="presOf" srcId="{9A496314-9F23-44AC-8A9C-28D8CF254844}" destId="{C40A8336-D5E7-44EA-B3AA-24655B804CFD}" srcOrd="0" destOrd="0" presId="urn:microsoft.com/office/officeart/2011/layout/CircleProcess"/>
    <dgm:cxn modelId="{EE9D212A-EA9E-44AC-81D6-4F46FD688641}" srcId="{42E96ADF-352A-4A93-AFF6-FF2EAEA4F96A}" destId="{E5AB998D-3459-4F31-A0FB-1AD95380811D}" srcOrd="2" destOrd="0" parTransId="{332A2E3A-A028-4EDD-8E06-EAD9830A0A21}" sibTransId="{CEEDC37F-0AAF-4A4E-84B2-C7789B0D3DE9}"/>
    <dgm:cxn modelId="{F9CD4E41-5DF9-4A5E-A705-0591889A3037}" type="presOf" srcId="{18385C1A-6CBE-4FD4-8747-23958E2011FB}" destId="{01354F4A-78A1-458A-8141-B7DF70A9A0F6}" srcOrd="0" destOrd="0" presId="urn:microsoft.com/office/officeart/2011/layout/CircleProcess"/>
    <dgm:cxn modelId="{A9455D59-03D2-42CF-AA31-9534450469E0}" type="presOf" srcId="{E5AB998D-3459-4F31-A0FB-1AD95380811D}" destId="{EB385A31-C22A-4FAB-BF3F-90BAAAB493D6}" srcOrd="0" destOrd="0" presId="urn:microsoft.com/office/officeart/2011/layout/CircleProcess"/>
    <dgm:cxn modelId="{0AA8837D-E978-4FA4-AC26-6516CD950467}" type="presOf" srcId="{E5AB998D-3459-4F31-A0FB-1AD95380811D}" destId="{47D79A9D-9E21-453A-A742-ED3FC45047D4}" srcOrd="1" destOrd="0" presId="urn:microsoft.com/office/officeart/2011/layout/CircleProcess"/>
    <dgm:cxn modelId="{2CD105A9-AFF3-42CB-8473-49231E651AD0}" type="presOf" srcId="{18385C1A-6CBE-4FD4-8747-23958E2011FB}" destId="{F91AA838-D0B4-434F-8F74-FAFD261B08C6}" srcOrd="1" destOrd="0" presId="urn:microsoft.com/office/officeart/2011/layout/CircleProcess"/>
    <dgm:cxn modelId="{AC200BBF-A865-417D-AE95-770ACEBAE1D0}" type="presOf" srcId="{42E96ADF-352A-4A93-AFF6-FF2EAEA4F96A}" destId="{0FF69129-F735-434D-8310-774DC24BD8C3}" srcOrd="0" destOrd="0" presId="urn:microsoft.com/office/officeart/2011/layout/CircleProcess"/>
    <dgm:cxn modelId="{87DE42C9-59DE-4DED-87E3-D509D877690D}" srcId="{42E96ADF-352A-4A93-AFF6-FF2EAEA4F96A}" destId="{A00B4CC1-D321-4BE2-BCBA-DCBD86A268CA}" srcOrd="1" destOrd="0" parTransId="{8C72FE5A-A05A-497F-8E2D-5ACAE2DDB4F6}" sibTransId="{E6E7E50D-494D-4C76-B034-2DE3E1E90A93}"/>
    <dgm:cxn modelId="{E2FCEFD0-1D3C-4023-BBF2-F29E7356287A}" type="presOf" srcId="{A00B4CC1-D321-4BE2-BCBA-DCBD86A268CA}" destId="{959A5975-9D83-456D-8E7F-D7C502023FE9}" srcOrd="1" destOrd="0" presId="urn:microsoft.com/office/officeart/2011/layout/CircleProcess"/>
    <dgm:cxn modelId="{354FAFE1-47FB-42D7-83A5-12176833A25B}" type="presOf" srcId="{9A496314-9F23-44AC-8A9C-28D8CF254844}" destId="{B6F409C1-5E35-48B2-A3A3-69B2E624BA50}" srcOrd="1" destOrd="0" presId="urn:microsoft.com/office/officeart/2011/layout/CircleProcess"/>
    <dgm:cxn modelId="{8586C2B3-0720-4DE7-9D20-5D670AEF137D}" type="presParOf" srcId="{0FF69129-F735-434D-8310-774DC24BD8C3}" destId="{6F3A6DB1-F904-4162-ABCC-3D772BF10A6A}" srcOrd="0" destOrd="0" presId="urn:microsoft.com/office/officeart/2011/layout/CircleProcess"/>
    <dgm:cxn modelId="{5452557D-99C9-41A5-B784-3FAC9D545B58}" type="presParOf" srcId="{6F3A6DB1-F904-4162-ABCC-3D772BF10A6A}" destId="{684FD92A-1A79-4595-A40C-618B337FDBF4}" srcOrd="0" destOrd="0" presId="urn:microsoft.com/office/officeart/2011/layout/CircleProcess"/>
    <dgm:cxn modelId="{2A65F39C-7981-4916-9F00-CED0A77AF60A}" type="presParOf" srcId="{0FF69129-F735-434D-8310-774DC24BD8C3}" destId="{89DCEA50-47DB-412C-A75E-9A5490BFA83A}" srcOrd="1" destOrd="0" presId="urn:microsoft.com/office/officeart/2011/layout/CircleProcess"/>
    <dgm:cxn modelId="{E768042F-3F3E-4A62-9A0D-48C95C00EB23}" type="presParOf" srcId="{89DCEA50-47DB-412C-A75E-9A5490BFA83A}" destId="{C40A8336-D5E7-44EA-B3AA-24655B804CFD}" srcOrd="0" destOrd="0" presId="urn:microsoft.com/office/officeart/2011/layout/CircleProcess"/>
    <dgm:cxn modelId="{2848C24E-B8CF-46E3-BA75-A28C889F1AA4}" type="presParOf" srcId="{0FF69129-F735-434D-8310-774DC24BD8C3}" destId="{B6F409C1-5E35-48B2-A3A3-69B2E624BA50}" srcOrd="2" destOrd="0" presId="urn:microsoft.com/office/officeart/2011/layout/CircleProcess"/>
    <dgm:cxn modelId="{E73AEF66-2498-4591-86D4-B8C04FB7A00F}" type="presParOf" srcId="{0FF69129-F735-434D-8310-774DC24BD8C3}" destId="{33ECB56A-8BA4-4700-947D-D7FBC91CA2F1}" srcOrd="3" destOrd="0" presId="urn:microsoft.com/office/officeart/2011/layout/CircleProcess"/>
    <dgm:cxn modelId="{32E252E1-0A49-426B-9016-021E77D5F5EC}" type="presParOf" srcId="{33ECB56A-8BA4-4700-947D-D7FBC91CA2F1}" destId="{27AB17FB-DCEC-4925-BC32-CBC8C5F8B4CF}" srcOrd="0" destOrd="0" presId="urn:microsoft.com/office/officeart/2011/layout/CircleProcess"/>
    <dgm:cxn modelId="{9A9B7C3C-02A3-45F9-8D20-C22E51B32F03}" type="presParOf" srcId="{0FF69129-F735-434D-8310-774DC24BD8C3}" destId="{F84F540B-E6D6-4189-ABDF-9DA1CF932FCD}" srcOrd="4" destOrd="0" presId="urn:microsoft.com/office/officeart/2011/layout/CircleProcess"/>
    <dgm:cxn modelId="{8AEC825C-82B2-4502-8A1C-13C46EBF2A45}" type="presParOf" srcId="{F84F540B-E6D6-4189-ABDF-9DA1CF932FCD}" destId="{EB385A31-C22A-4FAB-BF3F-90BAAAB493D6}" srcOrd="0" destOrd="0" presId="urn:microsoft.com/office/officeart/2011/layout/CircleProcess"/>
    <dgm:cxn modelId="{4ABF6541-FA26-4AF7-8E1F-A307452D7039}" type="presParOf" srcId="{0FF69129-F735-434D-8310-774DC24BD8C3}" destId="{47D79A9D-9E21-453A-A742-ED3FC45047D4}" srcOrd="5" destOrd="0" presId="urn:microsoft.com/office/officeart/2011/layout/CircleProcess"/>
    <dgm:cxn modelId="{2B456D2E-AF88-4985-B66B-3EC1D9081A14}" type="presParOf" srcId="{0FF69129-F735-434D-8310-774DC24BD8C3}" destId="{07ADFD36-496C-47F8-AFC9-18034138AED0}" srcOrd="6" destOrd="0" presId="urn:microsoft.com/office/officeart/2011/layout/CircleProcess"/>
    <dgm:cxn modelId="{4706D938-F5D5-4BE8-9D88-93030FEDDD2A}" type="presParOf" srcId="{07ADFD36-496C-47F8-AFC9-18034138AED0}" destId="{104A6B74-D709-46BE-B2BF-B77A942A1616}" srcOrd="0" destOrd="0" presId="urn:microsoft.com/office/officeart/2011/layout/CircleProcess"/>
    <dgm:cxn modelId="{E0716460-29D6-4C9E-8675-9A8437DDE2BA}" type="presParOf" srcId="{0FF69129-F735-434D-8310-774DC24BD8C3}" destId="{C07CE1A6-118A-47D1-849E-44195344596B}" srcOrd="7" destOrd="0" presId="urn:microsoft.com/office/officeart/2011/layout/CircleProcess"/>
    <dgm:cxn modelId="{ED8E768C-97AF-45E3-80F6-CAA39F50422C}" type="presParOf" srcId="{C07CE1A6-118A-47D1-849E-44195344596B}" destId="{A32E4A05-D244-4F48-8F12-85F7D6CCF1AE}" srcOrd="0" destOrd="0" presId="urn:microsoft.com/office/officeart/2011/layout/CircleProcess"/>
    <dgm:cxn modelId="{B7D6EA0D-232D-477B-8C88-DF3D6F7768DC}" type="presParOf" srcId="{0FF69129-F735-434D-8310-774DC24BD8C3}" destId="{959A5975-9D83-456D-8E7F-D7C502023FE9}" srcOrd="8" destOrd="0" presId="urn:microsoft.com/office/officeart/2011/layout/CircleProcess"/>
    <dgm:cxn modelId="{552C3ED2-B0AC-42D3-A7EE-623EB2EDC377}" type="presParOf" srcId="{0FF69129-F735-434D-8310-774DC24BD8C3}" destId="{A2FF7087-4210-44FB-94A4-3C8093CCC6E3}" srcOrd="9" destOrd="0" presId="urn:microsoft.com/office/officeart/2011/layout/CircleProcess"/>
    <dgm:cxn modelId="{B7B65927-1A0E-4211-A854-46ECF003E538}" type="presParOf" srcId="{A2FF7087-4210-44FB-94A4-3C8093CCC6E3}" destId="{EA9B44EB-A44C-4FAA-A167-C8AEE7ADA087}" srcOrd="0" destOrd="0" presId="urn:microsoft.com/office/officeart/2011/layout/CircleProcess"/>
    <dgm:cxn modelId="{909AEBB5-21D9-4F5C-9372-B2016FEA9E8A}" type="presParOf" srcId="{0FF69129-F735-434D-8310-774DC24BD8C3}" destId="{94CD456E-833E-4880-8280-D970F405DDF1}" srcOrd="10" destOrd="0" presId="urn:microsoft.com/office/officeart/2011/layout/CircleProcess"/>
    <dgm:cxn modelId="{07CB7745-E30F-4446-96DF-1EB20E232488}" type="presParOf" srcId="{94CD456E-833E-4880-8280-D970F405DDF1}" destId="{01354F4A-78A1-458A-8141-B7DF70A9A0F6}" srcOrd="0" destOrd="0" presId="urn:microsoft.com/office/officeart/2011/layout/CircleProcess"/>
    <dgm:cxn modelId="{1BD96F86-22D1-4E92-AD4C-A5663CF3F480}" type="presParOf" srcId="{0FF69129-F735-434D-8310-774DC24BD8C3}" destId="{F91AA838-D0B4-434F-8F74-FAFD261B08C6}" srcOrd="11" destOrd="0" presId="urn:microsoft.com/office/officeart/2011/layout/CircleProcess"/>
  </dgm:cxnLst>
  <dgm:bg>
    <a:solidFill>
      <a:schemeClr val="bg1"/>
    </a:solid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FD92A-1A79-4595-A40C-618B337FDBF4}">
      <dsp:nvSpPr>
        <dsp:cNvPr id="0" name=""/>
        <dsp:cNvSpPr/>
      </dsp:nvSpPr>
      <dsp:spPr>
        <a:xfrm>
          <a:off x="5975331" y="599084"/>
          <a:ext cx="1587173" cy="158725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A8336-D5E7-44EA-B3AA-24655B804CFD}">
      <dsp:nvSpPr>
        <dsp:cNvPr id="0" name=""/>
        <dsp:cNvSpPr/>
      </dsp:nvSpPr>
      <dsp:spPr>
        <a:xfrm>
          <a:off x="6028418" y="652002"/>
          <a:ext cx="1481679" cy="1481419"/>
        </a:xfrm>
        <a:prstGeom prst="ellipse">
          <a:avLst/>
        </a:prstGeom>
        <a:solidFill>
          <a:schemeClr val="bg1"/>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mn-lt"/>
            </a:rPr>
            <a:t>Poster</a:t>
          </a:r>
        </a:p>
      </dsp:txBody>
      <dsp:txXfrm>
        <a:off x="6240087" y="863673"/>
        <a:ext cx="1058342" cy="1058076"/>
      </dsp:txXfrm>
    </dsp:sp>
    <dsp:sp modelId="{27AB17FB-DCEC-4925-BC32-CBC8C5F8B4CF}">
      <dsp:nvSpPr>
        <dsp:cNvPr id="0" name=""/>
        <dsp:cNvSpPr/>
      </dsp:nvSpPr>
      <dsp:spPr>
        <a:xfrm rot="2700000">
          <a:off x="4328251" y="598973"/>
          <a:ext cx="1587199" cy="1587199"/>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85A31-C22A-4FAB-BF3F-90BAAAB493D6}">
      <dsp:nvSpPr>
        <dsp:cNvPr id="0" name=""/>
        <dsp:cNvSpPr/>
      </dsp:nvSpPr>
      <dsp:spPr>
        <a:xfrm>
          <a:off x="4388157" y="652002"/>
          <a:ext cx="1481679" cy="1481419"/>
        </a:xfrm>
        <a:prstGeom prst="ellipse">
          <a:avLst/>
        </a:prstGeom>
        <a:solidFill>
          <a:schemeClr val="bg1"/>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mn-lt"/>
            </a:rPr>
            <a:t>Research Essay</a:t>
          </a:r>
        </a:p>
      </dsp:txBody>
      <dsp:txXfrm>
        <a:off x="4599826" y="863673"/>
        <a:ext cx="1058342" cy="1058076"/>
      </dsp:txXfrm>
    </dsp:sp>
    <dsp:sp modelId="{104A6B74-D709-46BE-B2BF-B77A942A1616}">
      <dsp:nvSpPr>
        <dsp:cNvPr id="0" name=""/>
        <dsp:cNvSpPr/>
      </dsp:nvSpPr>
      <dsp:spPr>
        <a:xfrm rot="2700000">
          <a:off x="2694796" y="598973"/>
          <a:ext cx="1587199" cy="1587199"/>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2E4A05-D244-4F48-8F12-85F7D6CCF1AE}">
      <dsp:nvSpPr>
        <dsp:cNvPr id="0" name=""/>
        <dsp:cNvSpPr/>
      </dsp:nvSpPr>
      <dsp:spPr>
        <a:xfrm>
          <a:off x="2747897" y="652002"/>
          <a:ext cx="1481679" cy="1481419"/>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solidFill>
                <a:schemeClr val="tx1"/>
              </a:solidFill>
              <a:latin typeface="+mn-lt"/>
            </a:rPr>
            <a:t>Service</a:t>
          </a:r>
        </a:p>
      </dsp:txBody>
      <dsp:txXfrm>
        <a:off x="2959565" y="863673"/>
        <a:ext cx="1058342" cy="1058076"/>
      </dsp:txXfrm>
    </dsp:sp>
    <dsp:sp modelId="{EA9B44EB-A44C-4FAA-A167-C8AEE7ADA087}">
      <dsp:nvSpPr>
        <dsp:cNvPr id="0" name=""/>
        <dsp:cNvSpPr/>
      </dsp:nvSpPr>
      <dsp:spPr>
        <a:xfrm rot="2700000">
          <a:off x="1054535" y="598973"/>
          <a:ext cx="1587199" cy="1587199"/>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54F4A-78A1-458A-8141-B7DF70A9A0F6}">
      <dsp:nvSpPr>
        <dsp:cNvPr id="0" name=""/>
        <dsp:cNvSpPr/>
      </dsp:nvSpPr>
      <dsp:spPr>
        <a:xfrm>
          <a:off x="1107636" y="652002"/>
          <a:ext cx="1481679" cy="1481419"/>
        </a:xfrm>
        <a:prstGeom prst="ellipse">
          <a:avLst/>
        </a:prstGeom>
        <a:solidFill>
          <a:srgbClr val="0A1F34"/>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rPr>
            <a:t>Preparation</a:t>
          </a:r>
        </a:p>
      </dsp:txBody>
      <dsp:txXfrm>
        <a:off x="1319304" y="863673"/>
        <a:ext cx="1058342" cy="105807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69B4-BC64-610A-3E2C-0FE2E2BD55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2A5360-E464-3E77-1657-31A6DF1A0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56733E-DBAE-088E-2B50-EBCCFA371944}"/>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5" name="Footer Placeholder 4">
            <a:extLst>
              <a:ext uri="{FF2B5EF4-FFF2-40B4-BE49-F238E27FC236}">
                <a16:creationId xmlns:a16="http://schemas.microsoft.com/office/drawing/2014/main" id="{BBE2FD9A-7CDB-831D-28FF-D50F6F334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DA9C3-28B2-F0B8-3E73-65F6D31A26DE}"/>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3444064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0468-DB74-EE1D-7315-97349C194F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3E5AB5-806D-F76F-A1DE-2EB2DFEC4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24084-B9A8-C914-DAB8-5007F1D30517}"/>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5" name="Footer Placeholder 4">
            <a:extLst>
              <a:ext uri="{FF2B5EF4-FFF2-40B4-BE49-F238E27FC236}">
                <a16:creationId xmlns:a16="http://schemas.microsoft.com/office/drawing/2014/main" id="{D0C62EE9-EBAF-8577-DBAD-6AA5AD759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03FF7-1F92-DEF2-6EF5-C688B9090DFE}"/>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424992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BB025C-E398-2B14-68B9-28B7CBF833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680A4-07B3-52A4-935B-A2565888DF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934F9-A507-81AF-FD03-F7CB147A617A}"/>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5" name="Footer Placeholder 4">
            <a:extLst>
              <a:ext uri="{FF2B5EF4-FFF2-40B4-BE49-F238E27FC236}">
                <a16:creationId xmlns:a16="http://schemas.microsoft.com/office/drawing/2014/main" id="{8BE971CE-12D2-C0CD-ACDE-15DBB951C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0E9C5-6DF1-AE8E-3EF0-2AA52874D007}"/>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248199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DB2-E5B8-DB0E-07F2-14A8FF7E2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A01947-86C1-088A-DB6A-B3EA891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703AA-0712-8342-52E1-BDB585456D64}"/>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5" name="Footer Placeholder 4">
            <a:extLst>
              <a:ext uri="{FF2B5EF4-FFF2-40B4-BE49-F238E27FC236}">
                <a16:creationId xmlns:a16="http://schemas.microsoft.com/office/drawing/2014/main" id="{0BD77DE1-90E5-77D0-6F98-3D99B9D7B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EC842-25D2-FDC2-5D11-7BD055B881C1}"/>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142269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058A-2E6B-446F-A4F5-89105750B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6F6500-8664-5567-E572-96910B6869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8F7FD-32CA-C4B4-4172-DE4A7575DAF9}"/>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5" name="Footer Placeholder 4">
            <a:extLst>
              <a:ext uri="{FF2B5EF4-FFF2-40B4-BE49-F238E27FC236}">
                <a16:creationId xmlns:a16="http://schemas.microsoft.com/office/drawing/2014/main" id="{8CD20574-91F3-25F8-FAAF-3ECE2CFA8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DC176-3FF6-27BC-79E2-2C098EDC3E4E}"/>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250213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4879-5C66-8E37-32D8-E0F1B5FC4A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C747AD-56E0-05BC-C818-3BF91777B8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6C465-A7B4-3DC5-2B6E-8B25EF75F3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D4F91-FC35-C48A-69A2-26308551B9C7}"/>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6" name="Footer Placeholder 5">
            <a:extLst>
              <a:ext uri="{FF2B5EF4-FFF2-40B4-BE49-F238E27FC236}">
                <a16:creationId xmlns:a16="http://schemas.microsoft.com/office/drawing/2014/main" id="{66D223F4-83CB-90EC-4585-83CD7922A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E8CA7-A129-56FB-EB50-38DDB1C58F1A}"/>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12889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DFC5-5DC3-217A-B3BA-07C3E56265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880038-AAD8-E6C1-B47C-6A933D538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3688EE-843A-CA28-F6EA-B1EEECCE64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8B8CCD-D918-4DCB-602D-4AFABC93A7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321EC-9900-42F7-EBCC-ED65652F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A9F4A7-F92C-519A-1A38-06F7B5BEED2E}"/>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8" name="Footer Placeholder 7">
            <a:extLst>
              <a:ext uri="{FF2B5EF4-FFF2-40B4-BE49-F238E27FC236}">
                <a16:creationId xmlns:a16="http://schemas.microsoft.com/office/drawing/2014/main" id="{FDC3E98E-027C-CDEC-3946-791E965853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86C2B7-1352-45D3-65D5-9A4BC171DDC8}"/>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4760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9F54-F656-3106-09AF-2B852ED929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2EB312-C4E1-EBD1-B003-AE5B95EA762A}"/>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4" name="Footer Placeholder 3">
            <a:extLst>
              <a:ext uri="{FF2B5EF4-FFF2-40B4-BE49-F238E27FC236}">
                <a16:creationId xmlns:a16="http://schemas.microsoft.com/office/drawing/2014/main" id="{2A635B16-DD54-6FF0-B73C-129314DEFA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CE46BD-A0D4-DB50-1B39-D1A02DA0683B}"/>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228559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753E3C-932C-0BC5-253A-358826F8BC34}"/>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3" name="Footer Placeholder 2">
            <a:extLst>
              <a:ext uri="{FF2B5EF4-FFF2-40B4-BE49-F238E27FC236}">
                <a16:creationId xmlns:a16="http://schemas.microsoft.com/office/drawing/2014/main" id="{43D1C1C2-DDC9-8D5C-41B8-67881A2211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C634A4-666D-BDB4-45F2-48DFC7BE817E}"/>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15489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6BF7-0EE7-50D8-295D-1FD551E24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EF6BA-08D8-1F67-6DDA-3D7E1AA19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F9357D-A39C-87A4-0BA2-FF04C8E06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A5393-1C49-0011-38ED-AC624F4CA32E}"/>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6" name="Footer Placeholder 5">
            <a:extLst>
              <a:ext uri="{FF2B5EF4-FFF2-40B4-BE49-F238E27FC236}">
                <a16:creationId xmlns:a16="http://schemas.microsoft.com/office/drawing/2014/main" id="{B508ADB3-8274-6C83-9545-0A18265F5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F9650-6DFB-A502-997D-8A256BD3442B}"/>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1349370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6834-ADA9-0529-5733-D8CCD96FB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80412-11E4-F439-472B-DE9F59C06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B83FD-7339-854B-1244-3DC746702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4DBC4F-CE84-06C0-9508-87494B684468}"/>
              </a:ext>
            </a:extLst>
          </p:cNvPr>
          <p:cNvSpPr>
            <a:spLocks noGrp="1"/>
          </p:cNvSpPr>
          <p:nvPr>
            <p:ph type="dt" sz="half" idx="10"/>
          </p:nvPr>
        </p:nvSpPr>
        <p:spPr/>
        <p:txBody>
          <a:bodyPr/>
          <a:lstStyle/>
          <a:p>
            <a:fld id="{091D51AA-B6F5-4749-B5B8-BBDE379346F8}" type="datetimeFigureOut">
              <a:rPr lang="en-US" smtClean="0"/>
              <a:t>2/11/2024</a:t>
            </a:fld>
            <a:endParaRPr lang="en-US"/>
          </a:p>
        </p:txBody>
      </p:sp>
      <p:sp>
        <p:nvSpPr>
          <p:cNvPr id="6" name="Footer Placeholder 5">
            <a:extLst>
              <a:ext uri="{FF2B5EF4-FFF2-40B4-BE49-F238E27FC236}">
                <a16:creationId xmlns:a16="http://schemas.microsoft.com/office/drawing/2014/main" id="{529A6EB4-6263-DC38-2309-19D7518F5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F3046-217A-3EE6-6333-94D1B996C386}"/>
              </a:ext>
            </a:extLst>
          </p:cNvPr>
          <p:cNvSpPr>
            <a:spLocks noGrp="1"/>
          </p:cNvSpPr>
          <p:nvPr>
            <p:ph type="sldNum" sz="quarter" idx="12"/>
          </p:nvPr>
        </p:nvSpPr>
        <p:spPr/>
        <p:txBody>
          <a:bodyPr/>
          <a:lstStyle/>
          <a:p>
            <a:fld id="{5B2CAAB4-6DFC-4D27-9597-F4750B96EC08}" type="slidenum">
              <a:rPr lang="en-US" smtClean="0"/>
              <a:t>‹#›</a:t>
            </a:fld>
            <a:endParaRPr lang="en-US"/>
          </a:p>
        </p:txBody>
      </p:sp>
    </p:spTree>
    <p:extLst>
      <p:ext uri="{BB962C8B-B14F-4D97-AF65-F5344CB8AC3E}">
        <p14:creationId xmlns:p14="http://schemas.microsoft.com/office/powerpoint/2010/main" val="770176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29AACA-01D9-5A49-9BF2-65CA443043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A90F70-0A5A-5E66-42A5-6D51C2CF0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0210B-A421-E6DB-5FBE-DCE9B599DB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D51AA-B6F5-4749-B5B8-BBDE379346F8}" type="datetimeFigureOut">
              <a:rPr lang="en-US" smtClean="0"/>
              <a:t>2/11/2024</a:t>
            </a:fld>
            <a:endParaRPr lang="en-US"/>
          </a:p>
        </p:txBody>
      </p:sp>
      <p:sp>
        <p:nvSpPr>
          <p:cNvPr id="5" name="Footer Placeholder 4">
            <a:extLst>
              <a:ext uri="{FF2B5EF4-FFF2-40B4-BE49-F238E27FC236}">
                <a16:creationId xmlns:a16="http://schemas.microsoft.com/office/drawing/2014/main" id="{6AFFDFD0-71E7-1D67-9674-64995EA7E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B30C8E-22F4-D932-B726-C46F308760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CAAB4-6DFC-4D27-9597-F4750B96EC08}" type="slidenum">
              <a:rPr lang="en-US" smtClean="0"/>
              <a:t>‹#›</a:t>
            </a:fld>
            <a:endParaRPr lang="en-US"/>
          </a:p>
        </p:txBody>
      </p:sp>
    </p:spTree>
    <p:extLst>
      <p:ext uri="{BB962C8B-B14F-4D97-AF65-F5344CB8AC3E}">
        <p14:creationId xmlns:p14="http://schemas.microsoft.com/office/powerpoint/2010/main" val="1038067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canichols01@indianatech.net" TargetMode="External"/><Relationship Id="rId2" Type="http://schemas.openxmlformats.org/officeDocument/2006/relationships/hyperlink" Target="mailto:carodesiler@indianatech.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6B9D-E219-5B75-BFF7-233F9904335C}"/>
              </a:ext>
            </a:extLst>
          </p:cNvPr>
          <p:cNvSpPr>
            <a:spLocks noGrp="1"/>
          </p:cNvSpPr>
          <p:nvPr>
            <p:ph type="ctrTitle"/>
          </p:nvPr>
        </p:nvSpPr>
        <p:spPr>
          <a:xfrm>
            <a:off x="1524000" y="669357"/>
            <a:ext cx="9144000" cy="2387600"/>
          </a:xfrm>
        </p:spPr>
        <p:txBody>
          <a:bodyPr>
            <a:normAutofit/>
          </a:bodyPr>
          <a:lstStyle/>
          <a:p>
            <a:r>
              <a:rPr lang="en-US" sz="5400" dirty="0"/>
              <a:t>“It Became Real”: How a Community-Engaged Project Made Research Personal</a:t>
            </a:r>
          </a:p>
        </p:txBody>
      </p:sp>
      <p:sp>
        <p:nvSpPr>
          <p:cNvPr id="3" name="Subtitle 2">
            <a:extLst>
              <a:ext uri="{FF2B5EF4-FFF2-40B4-BE49-F238E27FC236}">
                <a16:creationId xmlns:a16="http://schemas.microsoft.com/office/drawing/2014/main" id="{17AED488-A3A7-36DE-D840-F4D2ECA73047}"/>
              </a:ext>
            </a:extLst>
          </p:cNvPr>
          <p:cNvSpPr>
            <a:spLocks noGrp="1"/>
          </p:cNvSpPr>
          <p:nvPr>
            <p:ph type="subTitle" idx="1"/>
          </p:nvPr>
        </p:nvSpPr>
        <p:spPr>
          <a:xfrm>
            <a:off x="1524000" y="3414319"/>
            <a:ext cx="9144000" cy="1969316"/>
          </a:xfrm>
        </p:spPr>
        <p:txBody>
          <a:bodyPr>
            <a:normAutofit fontScale="92500" lnSpcReduction="10000"/>
          </a:bodyPr>
          <a:lstStyle/>
          <a:p>
            <a:r>
              <a:rPr lang="en-US" sz="3000" dirty="0">
                <a:latin typeface="+mj-lt"/>
              </a:rPr>
              <a:t>Alex Nichols (she/they), Communication</a:t>
            </a:r>
          </a:p>
          <a:p>
            <a:endParaRPr lang="en-US" sz="3000" dirty="0">
              <a:latin typeface="+mj-lt"/>
            </a:endParaRPr>
          </a:p>
          <a:p>
            <a:r>
              <a:rPr lang="en-US" sz="3000" dirty="0">
                <a:latin typeface="+mj-lt"/>
              </a:rPr>
              <a:t>Dr. Carrie Rodesiler (she/her), Assistant Professor of English </a:t>
            </a:r>
          </a:p>
          <a:p>
            <a:r>
              <a:rPr lang="en-US" sz="3000" dirty="0">
                <a:latin typeface="+mj-lt"/>
              </a:rPr>
              <a:t>&amp; Assistant Director of the Writing Center</a:t>
            </a:r>
          </a:p>
        </p:txBody>
      </p:sp>
      <p:pic>
        <p:nvPicPr>
          <p:cNvPr id="5" name="Picture 4" descr="University logo: Indiana Tech. The word &quot;Indiana&quot; is black, and the word &quot;Tech&quot; is in orange.">
            <a:extLst>
              <a:ext uri="{FF2B5EF4-FFF2-40B4-BE49-F238E27FC236}">
                <a16:creationId xmlns:a16="http://schemas.microsoft.com/office/drawing/2014/main" id="{99B729E9-D37C-0CB2-9615-9AD6C1A4EF2F}"/>
              </a:ext>
            </a:extLst>
          </p:cNvPr>
          <p:cNvPicPr>
            <a:picLocks noChangeAspect="1"/>
          </p:cNvPicPr>
          <p:nvPr/>
        </p:nvPicPr>
        <p:blipFill>
          <a:blip r:embed="rId2"/>
          <a:stretch>
            <a:fillRect/>
          </a:stretch>
        </p:blipFill>
        <p:spPr>
          <a:xfrm>
            <a:off x="4751830" y="5772977"/>
            <a:ext cx="2688341" cy="262129"/>
          </a:xfrm>
          <a:prstGeom prst="rect">
            <a:avLst/>
          </a:prstGeom>
        </p:spPr>
      </p:pic>
      <p:sp>
        <p:nvSpPr>
          <p:cNvPr id="8" name="Double Bracket 7">
            <a:extLst>
              <a:ext uri="{FF2B5EF4-FFF2-40B4-BE49-F238E27FC236}">
                <a16:creationId xmlns:a16="http://schemas.microsoft.com/office/drawing/2014/main" id="{0152C6F5-1E2B-7A18-3BAE-FB6F61C0FDA2}"/>
              </a:ext>
            </a:extLst>
          </p:cNvPr>
          <p:cNvSpPr/>
          <p:nvPr/>
        </p:nvSpPr>
        <p:spPr>
          <a:xfrm>
            <a:off x="731520" y="788845"/>
            <a:ext cx="10728960" cy="5283200"/>
          </a:xfrm>
          <a:prstGeom prst="bracketPair">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4332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uilding with a sign on it&#10;&#10;Description automatically generated">
            <a:extLst>
              <a:ext uri="{FF2B5EF4-FFF2-40B4-BE49-F238E27FC236}">
                <a16:creationId xmlns:a16="http://schemas.microsoft.com/office/drawing/2014/main" id="{0CF2547C-5D16-8112-2471-3BCE8ADCF6D4}"/>
              </a:ext>
            </a:extLst>
          </p:cNvPr>
          <p:cNvPicPr>
            <a:picLocks noChangeAspect="1"/>
          </p:cNvPicPr>
          <p:nvPr/>
        </p:nvPicPr>
        <p:blipFill rotWithShape="1">
          <a:blip r:embed="rId2">
            <a:extLst>
              <a:ext uri="{28A0092B-C50C-407E-A947-70E740481C1C}">
                <a14:useLocalDpi xmlns:a14="http://schemas.microsoft.com/office/drawing/2010/main" val="0"/>
              </a:ext>
            </a:extLst>
          </a:blip>
          <a:srcRect r="4647"/>
          <a:stretch/>
        </p:blipFill>
        <p:spPr>
          <a:xfrm>
            <a:off x="2208874" y="594360"/>
            <a:ext cx="9096780" cy="5669280"/>
          </a:xfrm>
          <a:prstGeom prst="rect">
            <a:avLst/>
          </a:prstGeom>
        </p:spPr>
      </p:pic>
      <p:pic>
        <p:nvPicPr>
          <p:cNvPr id="4" name="Picture 3">
            <a:extLst>
              <a:ext uri="{FF2B5EF4-FFF2-40B4-BE49-F238E27FC236}">
                <a16:creationId xmlns:a16="http://schemas.microsoft.com/office/drawing/2014/main" id="{0D05E4BF-92F4-F81E-1EE8-43B3503FCD1E}"/>
              </a:ext>
            </a:extLst>
          </p:cNvPr>
          <p:cNvPicPr>
            <a:picLocks noChangeAspect="1"/>
          </p:cNvPicPr>
          <p:nvPr/>
        </p:nvPicPr>
        <p:blipFill>
          <a:blip r:embed="rId3"/>
          <a:stretch>
            <a:fillRect/>
          </a:stretch>
        </p:blipFill>
        <p:spPr>
          <a:xfrm rot="16200000">
            <a:off x="-1434604" y="2834640"/>
            <a:ext cx="4709160" cy="1188720"/>
          </a:xfrm>
          <a:prstGeom prst="rect">
            <a:avLst/>
          </a:prstGeom>
        </p:spPr>
      </p:pic>
    </p:spTree>
    <p:extLst>
      <p:ext uri="{BB962C8B-B14F-4D97-AF65-F5344CB8AC3E}">
        <p14:creationId xmlns:p14="http://schemas.microsoft.com/office/powerpoint/2010/main" val="379748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FDA5C-0F9B-678A-9067-CE1270B699AA}"/>
              </a:ext>
            </a:extLst>
          </p:cNvPr>
          <p:cNvSpPr>
            <a:spLocks noGrp="1"/>
          </p:cNvSpPr>
          <p:nvPr>
            <p:ph idx="1"/>
          </p:nvPr>
        </p:nvSpPr>
        <p:spPr>
          <a:xfrm>
            <a:off x="2583808" y="674914"/>
            <a:ext cx="8769991" cy="5099545"/>
          </a:xfrm>
        </p:spPr>
        <p:txBody>
          <a:bodyPr>
            <a:normAutofit/>
          </a:bodyPr>
          <a:lstStyle/>
          <a:p>
            <a:pPr marL="0">
              <a:lnSpc>
                <a:spcPct val="140000"/>
              </a:lnSpc>
              <a:spcBef>
                <a:spcPts val="0"/>
              </a:spcBef>
            </a:pPr>
            <a:r>
              <a:rPr lang="en-US" sz="3000" dirty="0">
                <a:latin typeface="+mj-lt"/>
              </a:rPr>
              <a:t>Requirements  </a:t>
            </a:r>
          </a:p>
          <a:p>
            <a:pPr lvl="2" indent="-457200">
              <a:lnSpc>
                <a:spcPct val="140000"/>
              </a:lnSpc>
              <a:spcBef>
                <a:spcPts val="0"/>
              </a:spcBef>
              <a:buFont typeface="Calibri Light" panose="020F0302020204030204" pitchFamily="34" charset="0"/>
              <a:buChar char="-"/>
            </a:pPr>
            <a:r>
              <a:rPr lang="en-US" sz="2800" dirty="0">
                <a:latin typeface="+mj-lt"/>
              </a:rPr>
              <a:t>five- to seven-page essay, five secondary sources, and one primary source.</a:t>
            </a:r>
          </a:p>
          <a:p>
            <a:pPr marL="0">
              <a:lnSpc>
                <a:spcPct val="140000"/>
              </a:lnSpc>
              <a:spcBef>
                <a:spcPts val="0"/>
              </a:spcBef>
            </a:pPr>
            <a:r>
              <a:rPr lang="en-US" sz="3000" dirty="0">
                <a:latin typeface="+mj-lt"/>
              </a:rPr>
              <a:t>Prompt </a:t>
            </a:r>
          </a:p>
          <a:p>
            <a:pPr lvl="2">
              <a:lnSpc>
                <a:spcPct val="140000"/>
              </a:lnSpc>
              <a:spcBef>
                <a:spcPts val="0"/>
              </a:spcBef>
              <a:buFont typeface="Calibri Light" panose="020F0302020204030204" pitchFamily="34" charset="0"/>
              <a:buChar char="-"/>
            </a:pPr>
            <a:r>
              <a:rPr lang="en-US" sz="2800" dirty="0">
                <a:latin typeface="+mj-lt"/>
              </a:rPr>
              <a:t>“Your goal for this assignment is to write an exploratory research essay wherein you narrate your personal research journey, including pivotal moments of learning along the way.”</a:t>
            </a: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97E8238-5792-3895-8C46-6366FD3522E3}"/>
              </a:ext>
            </a:extLst>
          </p:cNvPr>
          <p:cNvPicPr>
            <a:picLocks noChangeAspect="1"/>
          </p:cNvPicPr>
          <p:nvPr/>
        </p:nvPicPr>
        <p:blipFill>
          <a:blip r:embed="rId2"/>
          <a:stretch>
            <a:fillRect/>
          </a:stretch>
        </p:blipFill>
        <p:spPr>
          <a:xfrm rot="16200000">
            <a:off x="-1395622" y="2811253"/>
            <a:ext cx="4690916" cy="1235495"/>
          </a:xfrm>
          <a:prstGeom prst="rect">
            <a:avLst/>
          </a:prstGeom>
        </p:spPr>
      </p:pic>
    </p:spTree>
    <p:extLst>
      <p:ext uri="{BB962C8B-B14F-4D97-AF65-F5344CB8AC3E}">
        <p14:creationId xmlns:p14="http://schemas.microsoft.com/office/powerpoint/2010/main" val="3968173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F36FAAE-1ECE-823B-9296-09D4F7A24A01}"/>
              </a:ext>
            </a:extLst>
          </p:cNvPr>
          <p:cNvPicPr>
            <a:picLocks noChangeAspect="1"/>
          </p:cNvPicPr>
          <p:nvPr/>
        </p:nvPicPr>
        <p:blipFill>
          <a:blip r:embed="rId2"/>
          <a:stretch>
            <a:fillRect/>
          </a:stretch>
        </p:blipFill>
        <p:spPr>
          <a:xfrm rot="16200000">
            <a:off x="-1384386" y="2782875"/>
            <a:ext cx="4681108" cy="1292251"/>
          </a:xfrm>
          <a:prstGeom prst="rect">
            <a:avLst/>
          </a:prstGeom>
        </p:spPr>
      </p:pic>
      <p:pic>
        <p:nvPicPr>
          <p:cNvPr id="7" name="Picture 6" descr="A poster with a helicopter flying in the sky&#10;&#10;Description automatically generated">
            <a:extLst>
              <a:ext uri="{FF2B5EF4-FFF2-40B4-BE49-F238E27FC236}">
                <a16:creationId xmlns:a16="http://schemas.microsoft.com/office/drawing/2014/main" id="{A17A641C-2F4A-2C2B-A2D1-1985A5D74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851" y="594360"/>
            <a:ext cx="7553578" cy="5669280"/>
          </a:xfrm>
          <a:prstGeom prst="rect">
            <a:avLst/>
          </a:prstGeom>
        </p:spPr>
      </p:pic>
    </p:spTree>
    <p:extLst>
      <p:ext uri="{BB962C8B-B14F-4D97-AF65-F5344CB8AC3E}">
        <p14:creationId xmlns:p14="http://schemas.microsoft.com/office/powerpoint/2010/main" val="2206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D990-6B88-BB4E-FC8B-6DE01CD31926}"/>
              </a:ext>
            </a:extLst>
          </p:cNvPr>
          <p:cNvSpPr>
            <a:spLocks noGrp="1"/>
          </p:cNvSpPr>
          <p:nvPr>
            <p:ph type="title"/>
          </p:nvPr>
        </p:nvSpPr>
        <p:spPr>
          <a:xfrm>
            <a:off x="2583808" y="365125"/>
            <a:ext cx="8769992" cy="1325563"/>
          </a:xfrm>
        </p:spPr>
        <p:txBody>
          <a:bodyPr/>
          <a:lstStyle/>
          <a:p>
            <a:r>
              <a:rPr lang="en-US" dirty="0"/>
              <a:t>Takeaways &amp; Implications</a:t>
            </a:r>
          </a:p>
        </p:txBody>
      </p:sp>
      <p:sp>
        <p:nvSpPr>
          <p:cNvPr id="3" name="Content Placeholder 2">
            <a:extLst>
              <a:ext uri="{FF2B5EF4-FFF2-40B4-BE49-F238E27FC236}">
                <a16:creationId xmlns:a16="http://schemas.microsoft.com/office/drawing/2014/main" id="{D27FDA5C-0F9B-678A-9067-CE1270B699AA}"/>
              </a:ext>
            </a:extLst>
          </p:cNvPr>
          <p:cNvSpPr>
            <a:spLocks noGrp="1"/>
          </p:cNvSpPr>
          <p:nvPr>
            <p:ph idx="1"/>
          </p:nvPr>
        </p:nvSpPr>
        <p:spPr>
          <a:xfrm>
            <a:off x="2583808" y="1825625"/>
            <a:ext cx="8769991" cy="4351338"/>
          </a:xfrm>
        </p:spPr>
        <p:txBody>
          <a:bodyPr>
            <a:normAutofit/>
          </a:bodyPr>
          <a:lstStyle/>
          <a:p>
            <a:pPr marL="0">
              <a:lnSpc>
                <a:spcPct val="140000"/>
              </a:lnSpc>
              <a:spcBef>
                <a:spcPts val="0"/>
              </a:spcBef>
            </a:pPr>
            <a:r>
              <a:rPr lang="en-US" sz="3000" dirty="0">
                <a:latin typeface="+mj-lt"/>
              </a:rPr>
              <a:t>Spin-off projects</a:t>
            </a:r>
          </a:p>
          <a:p>
            <a:pPr marL="0">
              <a:lnSpc>
                <a:spcPct val="140000"/>
              </a:lnSpc>
              <a:spcBef>
                <a:spcPts val="0"/>
              </a:spcBef>
            </a:pPr>
            <a:r>
              <a:rPr lang="en-US" sz="3000" dirty="0">
                <a:latin typeface="+mj-lt"/>
              </a:rPr>
              <a:t>Student engagement </a:t>
            </a:r>
          </a:p>
          <a:p>
            <a:pPr marL="0">
              <a:lnSpc>
                <a:spcPct val="140000"/>
              </a:lnSpc>
              <a:spcBef>
                <a:spcPts val="0"/>
              </a:spcBef>
            </a:pPr>
            <a:r>
              <a:rPr lang="en-US" sz="3000" dirty="0">
                <a:latin typeface="+mj-lt"/>
              </a:rPr>
              <a:t>Community partner</a:t>
            </a:r>
          </a:p>
          <a:p>
            <a:pPr marL="0">
              <a:lnSpc>
                <a:spcPct val="140000"/>
              </a:lnSpc>
              <a:spcBef>
                <a:spcPts val="0"/>
              </a:spcBef>
            </a:pPr>
            <a:r>
              <a:rPr lang="en-US" sz="3000" dirty="0">
                <a:latin typeface="+mj-lt"/>
              </a:rPr>
              <a:t>Assessment</a:t>
            </a:r>
          </a:p>
          <a:p>
            <a:pPr marL="0">
              <a:lnSpc>
                <a:spcPct val="140000"/>
              </a:lnSpc>
              <a:spcBef>
                <a:spcPts val="0"/>
              </a:spcBef>
            </a:pPr>
            <a:r>
              <a:rPr lang="en-US" sz="3000" dirty="0">
                <a:latin typeface="+mj-lt"/>
              </a:rPr>
              <a:t>Support</a:t>
            </a: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group of men sitting on chairs&#10;&#10;Description automatically generated">
            <a:extLst>
              <a:ext uri="{FF2B5EF4-FFF2-40B4-BE49-F238E27FC236}">
                <a16:creationId xmlns:a16="http://schemas.microsoft.com/office/drawing/2014/main" id="{392D87C8-93B4-EDB3-DA04-35A883556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104" y="1825625"/>
            <a:ext cx="5151053" cy="3429000"/>
          </a:xfrm>
          <a:prstGeom prst="roundRect">
            <a:avLst/>
          </a:prstGeom>
        </p:spPr>
      </p:pic>
    </p:spTree>
    <p:extLst>
      <p:ext uri="{BB962C8B-B14F-4D97-AF65-F5344CB8AC3E}">
        <p14:creationId xmlns:p14="http://schemas.microsoft.com/office/powerpoint/2010/main" val="241009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1275E-5A56-5119-3FD3-5366484E5FB4}"/>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6605200A-8CE3-31C7-6594-28FA749B9F4A}"/>
              </a:ext>
            </a:extLst>
          </p:cNvPr>
          <p:cNvSpPr/>
          <p:nvPr/>
        </p:nvSpPr>
        <p:spPr>
          <a:xfrm>
            <a:off x="1965960" y="1127760"/>
            <a:ext cx="8260080" cy="4602480"/>
          </a:xfrm>
          <a:prstGeom prst="wedgeRoundRectCallout">
            <a:avLst>
              <a:gd name="adj1" fmla="val -59474"/>
              <a:gd name="adj2" fmla="val 67761"/>
              <a:gd name="adj3" fmla="val 1666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a:lnSpc>
                <a:spcPct val="140000"/>
              </a:lnSpc>
              <a:spcBef>
                <a:spcPts val="0"/>
              </a:spcBef>
            </a:pPr>
            <a:r>
              <a:rPr lang="en-US" sz="4400" dirty="0">
                <a:solidFill>
                  <a:schemeClr val="tx1"/>
                </a:solidFill>
                <a:latin typeface="+mj-lt"/>
              </a:rPr>
              <a:t>Turn &amp; Talk</a:t>
            </a:r>
          </a:p>
          <a:p>
            <a:pPr marL="0" algn="ctr">
              <a:lnSpc>
                <a:spcPct val="140000"/>
              </a:lnSpc>
              <a:spcBef>
                <a:spcPts val="0"/>
              </a:spcBef>
            </a:pPr>
            <a:r>
              <a:rPr lang="en-US" sz="3000" dirty="0">
                <a:solidFill>
                  <a:schemeClr val="tx1"/>
                </a:solidFill>
                <a:latin typeface="+mj-lt"/>
              </a:rPr>
              <a:t>Check-in: As you think about community-engaged pedagogy in your own courses, what take-aways have emerged so far?</a:t>
            </a:r>
          </a:p>
        </p:txBody>
      </p:sp>
    </p:spTree>
    <p:extLst>
      <p:ext uri="{BB962C8B-B14F-4D97-AF65-F5344CB8AC3E}">
        <p14:creationId xmlns:p14="http://schemas.microsoft.com/office/powerpoint/2010/main" val="3005898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C5B28-3E3C-FB17-3D8B-F0C549A0F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FE660-7A87-1B3F-F020-968C1716E907}"/>
              </a:ext>
            </a:extLst>
          </p:cNvPr>
          <p:cNvSpPr>
            <a:spLocks noGrp="1"/>
          </p:cNvSpPr>
          <p:nvPr>
            <p:ph type="title"/>
          </p:nvPr>
        </p:nvSpPr>
        <p:spPr>
          <a:xfrm>
            <a:off x="2583808" y="365125"/>
            <a:ext cx="8769992" cy="1325563"/>
          </a:xfrm>
        </p:spPr>
        <p:txBody>
          <a:bodyPr/>
          <a:lstStyle/>
          <a:p>
            <a:pPr marL="0">
              <a:lnSpc>
                <a:spcPct val="140000"/>
              </a:lnSpc>
              <a:spcBef>
                <a:spcPts val="0"/>
              </a:spcBef>
            </a:pPr>
            <a:r>
              <a:rPr lang="en-US" sz="4400" dirty="0">
                <a:latin typeface="+mj-lt"/>
              </a:rPr>
              <a:t>Perspective #2: Learning (Alex)</a:t>
            </a:r>
          </a:p>
        </p:txBody>
      </p:sp>
      <p:sp>
        <p:nvSpPr>
          <p:cNvPr id="3" name="Content Placeholder 2">
            <a:extLst>
              <a:ext uri="{FF2B5EF4-FFF2-40B4-BE49-F238E27FC236}">
                <a16:creationId xmlns:a16="http://schemas.microsoft.com/office/drawing/2014/main" id="{EE20C810-3300-1208-E83E-90FBCF177FFE}"/>
              </a:ext>
            </a:extLst>
          </p:cNvPr>
          <p:cNvSpPr>
            <a:spLocks noGrp="1"/>
          </p:cNvSpPr>
          <p:nvPr>
            <p:ph idx="1"/>
          </p:nvPr>
        </p:nvSpPr>
        <p:spPr>
          <a:xfrm>
            <a:off x="2583808" y="1825625"/>
            <a:ext cx="8769991" cy="4351338"/>
          </a:xfrm>
        </p:spPr>
        <p:txBody>
          <a:bodyPr>
            <a:normAutofit/>
          </a:bodyPr>
          <a:lstStyle/>
          <a:p>
            <a:pPr marL="0">
              <a:lnSpc>
                <a:spcPct val="140000"/>
              </a:lnSpc>
              <a:spcBef>
                <a:spcPts val="0"/>
              </a:spcBef>
            </a:pPr>
            <a:r>
              <a:rPr lang="en-US" sz="3000" dirty="0">
                <a:latin typeface="+mj-lt"/>
              </a:rPr>
              <a:t>Before the interview</a:t>
            </a:r>
          </a:p>
          <a:p>
            <a:pPr lvl="2" indent="-457200">
              <a:lnSpc>
                <a:spcPct val="140000"/>
              </a:lnSpc>
              <a:spcBef>
                <a:spcPts val="0"/>
              </a:spcBef>
              <a:buFont typeface="Calibri Light" panose="020F0302020204030204" pitchFamily="34" charset="0"/>
              <a:buChar char="-"/>
            </a:pPr>
            <a:r>
              <a:rPr lang="en-US" sz="3000" dirty="0">
                <a:latin typeface="+mj-lt"/>
              </a:rPr>
              <a:t>Secondary research</a:t>
            </a:r>
          </a:p>
          <a:p>
            <a:pPr lvl="2" indent="-457200">
              <a:lnSpc>
                <a:spcPct val="140000"/>
              </a:lnSpc>
              <a:spcBef>
                <a:spcPts val="0"/>
              </a:spcBef>
              <a:buFont typeface="Calibri Light" panose="020F0302020204030204" pitchFamily="34" charset="0"/>
              <a:buChar char="-"/>
            </a:pPr>
            <a:r>
              <a:rPr lang="en-US" sz="3000" dirty="0">
                <a:latin typeface="+mj-lt"/>
              </a:rPr>
              <a:t>Provided materials</a:t>
            </a:r>
          </a:p>
          <a:p>
            <a:pPr lvl="2" indent="-457200">
              <a:lnSpc>
                <a:spcPct val="140000"/>
              </a:lnSpc>
              <a:spcBef>
                <a:spcPts val="0"/>
              </a:spcBef>
              <a:buFont typeface="Calibri Light" panose="020F0302020204030204" pitchFamily="34" charset="0"/>
              <a:buChar char="-"/>
            </a:pPr>
            <a:r>
              <a:rPr lang="en-US" sz="3000" dirty="0">
                <a:latin typeface="+mj-lt"/>
              </a:rPr>
              <a:t>Introduction to discourse community</a:t>
            </a:r>
          </a:p>
          <a:p>
            <a:pPr lvl="2" indent="-457200">
              <a:lnSpc>
                <a:spcPct val="140000"/>
              </a:lnSpc>
              <a:spcBef>
                <a:spcPts val="0"/>
              </a:spcBef>
              <a:buFont typeface="Calibri Light" panose="020F0302020204030204" pitchFamily="34" charset="0"/>
              <a:buChar char="-"/>
            </a:pPr>
            <a:r>
              <a:rPr lang="en-US" sz="3000" dirty="0">
                <a:latin typeface="+mj-lt"/>
              </a:rPr>
              <a:t>Practice interview with a veteran</a:t>
            </a:r>
          </a:p>
        </p:txBody>
      </p:sp>
      <p:cxnSp>
        <p:nvCxnSpPr>
          <p:cNvPr id="5" name="Straight Connector 4">
            <a:extLst>
              <a:ext uri="{FF2B5EF4-FFF2-40B4-BE49-F238E27FC236}">
                <a16:creationId xmlns:a16="http://schemas.microsoft.com/office/drawing/2014/main" id="{8DA74DF2-636E-5635-D42E-7BDA6AB5EE26}"/>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60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28D822-C9ED-4BDB-B0AD-1B6BE8704A41}"/>
            </a:ext>
          </a:extLst>
        </p:cNvPr>
        <p:cNvGrpSpPr/>
        <p:nvPr/>
      </p:nvGrpSpPr>
      <p:grpSpPr>
        <a:xfrm>
          <a:off x="0" y="0"/>
          <a:ext cx="0" cy="0"/>
          <a:chOff x="0" y="0"/>
          <a:chExt cx="0" cy="0"/>
        </a:xfrm>
      </p:grpSpPr>
      <p:pic>
        <p:nvPicPr>
          <p:cNvPr id="2" name="Google Shape;268;p36">
            <a:extLst>
              <a:ext uri="{FF2B5EF4-FFF2-40B4-BE49-F238E27FC236}">
                <a16:creationId xmlns:a16="http://schemas.microsoft.com/office/drawing/2014/main" id="{EF2C0BAE-D2C2-80A6-8780-B98609ED9B25}"/>
              </a:ext>
            </a:extLst>
          </p:cNvPr>
          <p:cNvPicPr preferRelativeResize="0"/>
          <p:nvPr/>
        </p:nvPicPr>
        <p:blipFill rotWithShape="1">
          <a:blip r:embed="rId2">
            <a:alphaModFix/>
          </a:blip>
          <a:srcRect b="50352"/>
          <a:stretch/>
        </p:blipFill>
        <p:spPr>
          <a:xfrm>
            <a:off x="1289550" y="153563"/>
            <a:ext cx="9612900" cy="6550866"/>
          </a:xfrm>
          <a:prstGeom prst="rect">
            <a:avLst/>
          </a:prstGeom>
          <a:noFill/>
          <a:ln>
            <a:noFill/>
          </a:ln>
        </p:spPr>
      </p:pic>
    </p:spTree>
    <p:extLst>
      <p:ext uri="{BB962C8B-B14F-4D97-AF65-F5344CB8AC3E}">
        <p14:creationId xmlns:p14="http://schemas.microsoft.com/office/powerpoint/2010/main" val="427852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78;p38">
            <a:extLst>
              <a:ext uri="{FF2B5EF4-FFF2-40B4-BE49-F238E27FC236}">
                <a16:creationId xmlns:a16="http://schemas.microsoft.com/office/drawing/2014/main" id="{D3A3E326-10BF-78A4-26E8-E25587CF0FB8}"/>
              </a:ext>
            </a:extLst>
          </p:cNvPr>
          <p:cNvPicPr preferRelativeResize="0"/>
          <p:nvPr/>
        </p:nvPicPr>
        <p:blipFill rotWithShape="1">
          <a:blip r:embed="rId2">
            <a:alphaModFix/>
          </a:blip>
          <a:srcRect b="50079"/>
          <a:stretch/>
        </p:blipFill>
        <p:spPr>
          <a:xfrm>
            <a:off x="1154438" y="322812"/>
            <a:ext cx="9883125" cy="6212374"/>
          </a:xfrm>
          <a:prstGeom prst="rect">
            <a:avLst/>
          </a:prstGeom>
          <a:noFill/>
          <a:ln>
            <a:noFill/>
          </a:ln>
        </p:spPr>
      </p:pic>
    </p:spTree>
    <p:extLst>
      <p:ext uri="{BB962C8B-B14F-4D97-AF65-F5344CB8AC3E}">
        <p14:creationId xmlns:p14="http://schemas.microsoft.com/office/powerpoint/2010/main" val="637311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C997-0984-DFD9-D308-75984A3E55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B2CD1-E63F-BD67-F025-B64BF2D51D1C}"/>
              </a:ext>
            </a:extLst>
          </p:cNvPr>
          <p:cNvSpPr>
            <a:spLocks noGrp="1"/>
          </p:cNvSpPr>
          <p:nvPr>
            <p:ph idx="1"/>
          </p:nvPr>
        </p:nvSpPr>
        <p:spPr>
          <a:xfrm>
            <a:off x="2583808" y="1825625"/>
            <a:ext cx="8769991" cy="4351338"/>
          </a:xfrm>
        </p:spPr>
        <p:txBody>
          <a:bodyPr>
            <a:normAutofit/>
          </a:bodyPr>
          <a:lstStyle/>
          <a:p>
            <a:pPr marL="0">
              <a:lnSpc>
                <a:spcPct val="140000"/>
              </a:lnSpc>
              <a:spcBef>
                <a:spcPts val="0"/>
              </a:spcBef>
            </a:pPr>
            <a:r>
              <a:rPr lang="en-US" sz="3000" dirty="0">
                <a:latin typeface="+mj-lt"/>
              </a:rPr>
              <a:t>During the interview</a:t>
            </a:r>
          </a:p>
          <a:p>
            <a:pPr lvl="2" indent="-457200">
              <a:lnSpc>
                <a:spcPct val="140000"/>
              </a:lnSpc>
              <a:spcBef>
                <a:spcPts val="0"/>
              </a:spcBef>
              <a:buFont typeface="Calibri Light" panose="020F0302020204030204" pitchFamily="34" charset="0"/>
              <a:buChar char="-"/>
            </a:pPr>
            <a:r>
              <a:rPr lang="en-US" sz="3000" dirty="0">
                <a:latin typeface="+mj-lt"/>
              </a:rPr>
              <a:t>Primary research</a:t>
            </a:r>
          </a:p>
          <a:p>
            <a:pPr lvl="2" indent="-457200">
              <a:lnSpc>
                <a:spcPct val="140000"/>
              </a:lnSpc>
              <a:spcBef>
                <a:spcPts val="0"/>
              </a:spcBef>
              <a:buFont typeface="Calibri Light" panose="020F0302020204030204" pitchFamily="34" charset="0"/>
              <a:buChar char="-"/>
            </a:pPr>
            <a:r>
              <a:rPr lang="en-US" sz="3000" dirty="0">
                <a:latin typeface="+mj-lt"/>
              </a:rPr>
              <a:t>Project partner</a:t>
            </a:r>
          </a:p>
          <a:p>
            <a:pPr lvl="2" indent="-457200">
              <a:lnSpc>
                <a:spcPct val="140000"/>
              </a:lnSpc>
              <a:spcBef>
                <a:spcPts val="0"/>
              </a:spcBef>
              <a:buFont typeface="Calibri Light" panose="020F0302020204030204" pitchFamily="34" charset="0"/>
              <a:buChar char="-"/>
            </a:pPr>
            <a:r>
              <a:rPr lang="en-US" sz="3000" dirty="0">
                <a:latin typeface="+mj-lt"/>
              </a:rPr>
              <a:t>Location</a:t>
            </a:r>
          </a:p>
          <a:p>
            <a:pPr lvl="2" indent="-457200">
              <a:lnSpc>
                <a:spcPct val="140000"/>
              </a:lnSpc>
              <a:spcBef>
                <a:spcPts val="0"/>
              </a:spcBef>
              <a:buFont typeface="Calibri Light" panose="020F0302020204030204" pitchFamily="34" charset="0"/>
              <a:buChar char="-"/>
            </a:pPr>
            <a:r>
              <a:rPr lang="en-US" sz="3000" dirty="0">
                <a:latin typeface="+mj-lt"/>
              </a:rPr>
              <a:t>Veteran</a:t>
            </a:r>
          </a:p>
          <a:p>
            <a:pPr lvl="2" indent="-457200">
              <a:lnSpc>
                <a:spcPct val="140000"/>
              </a:lnSpc>
              <a:spcBef>
                <a:spcPts val="0"/>
              </a:spcBef>
              <a:buFont typeface="Calibri Light" panose="020F0302020204030204" pitchFamily="34" charset="0"/>
              <a:buChar char="-"/>
            </a:pPr>
            <a:r>
              <a:rPr lang="en-US" sz="3000" dirty="0">
                <a:latin typeface="+mj-lt"/>
              </a:rPr>
              <a:t>Cultural artifact</a:t>
            </a:r>
          </a:p>
        </p:txBody>
      </p:sp>
      <p:cxnSp>
        <p:nvCxnSpPr>
          <p:cNvPr id="5" name="Straight Connector 4">
            <a:extLst>
              <a:ext uri="{FF2B5EF4-FFF2-40B4-BE49-F238E27FC236}">
                <a16:creationId xmlns:a16="http://schemas.microsoft.com/office/drawing/2014/main" id="{6EAC3D27-D0B3-38CB-8D72-0DA43C68715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71D3A0C-551E-CB44-FA96-D86FE833E90F}"/>
              </a:ext>
            </a:extLst>
          </p:cNvPr>
          <p:cNvSpPr>
            <a:spLocks noGrp="1"/>
          </p:cNvSpPr>
          <p:nvPr>
            <p:ph type="title"/>
          </p:nvPr>
        </p:nvSpPr>
        <p:spPr>
          <a:xfrm>
            <a:off x="2583808" y="365125"/>
            <a:ext cx="8769992" cy="1325563"/>
          </a:xfrm>
        </p:spPr>
        <p:txBody>
          <a:bodyPr/>
          <a:lstStyle/>
          <a:p>
            <a:pPr marL="0">
              <a:lnSpc>
                <a:spcPct val="140000"/>
              </a:lnSpc>
              <a:spcBef>
                <a:spcPts val="0"/>
              </a:spcBef>
            </a:pPr>
            <a:r>
              <a:rPr lang="en-US" sz="4400" dirty="0">
                <a:latin typeface="+mj-lt"/>
              </a:rPr>
              <a:t>Perspective #2: Learning (Alex)</a:t>
            </a:r>
          </a:p>
        </p:txBody>
      </p:sp>
      <p:pic>
        <p:nvPicPr>
          <p:cNvPr id="4" name="Content Placeholder 4" descr="A group of people posing for a photo&#10;&#10;Description automatically generated">
            <a:extLst>
              <a:ext uri="{FF2B5EF4-FFF2-40B4-BE49-F238E27FC236}">
                <a16:creationId xmlns:a16="http://schemas.microsoft.com/office/drawing/2014/main" id="{CB591DBD-6D8F-0A66-4868-CBBBAD05A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8803" y="2312973"/>
            <a:ext cx="4322233" cy="3241675"/>
          </a:xfrm>
          <a:prstGeom prst="roundRect">
            <a:avLst/>
          </a:prstGeom>
        </p:spPr>
      </p:pic>
    </p:spTree>
    <p:extLst>
      <p:ext uri="{BB962C8B-B14F-4D97-AF65-F5344CB8AC3E}">
        <p14:creationId xmlns:p14="http://schemas.microsoft.com/office/powerpoint/2010/main" val="2609712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EF53F-A82C-EC25-2062-A976ACF055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70E017-7A36-7CF0-F788-DC0D10FE6E84}"/>
              </a:ext>
            </a:extLst>
          </p:cNvPr>
          <p:cNvSpPr>
            <a:spLocks noGrp="1"/>
          </p:cNvSpPr>
          <p:nvPr>
            <p:ph idx="1"/>
          </p:nvPr>
        </p:nvSpPr>
        <p:spPr>
          <a:xfrm>
            <a:off x="2296166" y="1562170"/>
            <a:ext cx="9057634" cy="3733660"/>
          </a:xfrm>
        </p:spPr>
        <p:txBody>
          <a:bodyPr>
            <a:normAutofit/>
          </a:bodyPr>
          <a:lstStyle/>
          <a:p>
            <a:pPr marL="0" lvl="0" indent="0" algn="l" rtl="0">
              <a:lnSpc>
                <a:spcPct val="200000"/>
              </a:lnSpc>
              <a:spcBef>
                <a:spcPts val="1200"/>
              </a:spcBef>
              <a:spcAft>
                <a:spcPts val="0"/>
              </a:spcAft>
              <a:buClr>
                <a:schemeClr val="dk1"/>
              </a:buClr>
              <a:buSzPts val="1100"/>
              <a:buFont typeface="Arial"/>
              <a:buNone/>
            </a:pPr>
            <a:r>
              <a:rPr lang="en-US" sz="2800" dirty="0">
                <a:solidFill>
                  <a:schemeClr val="dk1"/>
                </a:solidFill>
                <a:latin typeface="Calibri Light" panose="020F0302020204030204" pitchFamily="34" charset="0"/>
                <a:ea typeface="Times New Roman"/>
                <a:cs typeface="Calibri Light" panose="020F0302020204030204" pitchFamily="34" charset="0"/>
                <a:sym typeface="Times New Roman"/>
              </a:rPr>
              <a:t>“He wanted to talk to us, he wanted to tell us the things that he did, the things that he is proud of. Suddenly, this interview went from ‘it is just an assignment’ to a sort of deeper understanding of life itself.”</a:t>
            </a:r>
          </a:p>
        </p:txBody>
      </p:sp>
      <p:cxnSp>
        <p:nvCxnSpPr>
          <p:cNvPr id="5" name="Straight Connector 4">
            <a:extLst>
              <a:ext uri="{FF2B5EF4-FFF2-40B4-BE49-F238E27FC236}">
                <a16:creationId xmlns:a16="http://schemas.microsoft.com/office/drawing/2014/main" id="{6920DF51-4475-1FE6-8B61-7BA4EB1F7593}"/>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504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FDA5C-0F9B-678A-9067-CE1270B699AA}"/>
              </a:ext>
            </a:extLst>
          </p:cNvPr>
          <p:cNvSpPr>
            <a:spLocks noGrp="1"/>
          </p:cNvSpPr>
          <p:nvPr>
            <p:ph idx="1"/>
          </p:nvPr>
        </p:nvSpPr>
        <p:spPr>
          <a:xfrm>
            <a:off x="2583808" y="1214888"/>
            <a:ext cx="8769991" cy="5003032"/>
          </a:xfrm>
        </p:spPr>
        <p:txBody>
          <a:bodyPr>
            <a:normAutofit lnSpcReduction="10000"/>
          </a:bodyPr>
          <a:lstStyle/>
          <a:p>
            <a:pPr marL="0" marR="0" indent="0">
              <a:lnSpc>
                <a:spcPct val="140000"/>
              </a:lnSpc>
              <a:spcBef>
                <a:spcPts val="0"/>
              </a:spcBef>
              <a:spcAft>
                <a:spcPts val="0"/>
              </a:spcAft>
              <a:buNone/>
            </a:pPr>
            <a:r>
              <a:rPr lang="en-US" sz="3000" dirty="0">
                <a:solidFill>
                  <a:srgbClr val="000000"/>
                </a:solidFill>
                <a:effectLst/>
                <a:latin typeface="+mj-lt"/>
                <a:ea typeface="Times New Roman" panose="02020603050405020304" pitchFamily="18" charset="0"/>
              </a:rPr>
              <a:t>“I began this project with a very closed mindset. I don’t like old people very much, and I had my own presumptions on today's veterans in general . . . [but] </a:t>
            </a:r>
            <a:r>
              <a:rPr lang="en-US" sz="3000" dirty="0">
                <a:solidFill>
                  <a:srgbClr val="000000"/>
                </a:solidFill>
                <a:latin typeface="+mj-lt"/>
                <a:ea typeface="Times New Roman" panose="02020603050405020304" pitchFamily="18" charset="0"/>
              </a:rPr>
              <a:t>w</a:t>
            </a:r>
            <a:r>
              <a:rPr lang="en-US" sz="3000" dirty="0">
                <a:solidFill>
                  <a:srgbClr val="000000"/>
                </a:solidFill>
                <a:effectLst/>
                <a:latin typeface="+mj-lt"/>
                <a:ea typeface="Times New Roman" panose="02020603050405020304" pitchFamily="18" charset="0"/>
              </a:rPr>
              <a:t>hen [he] was telling his stories, it was like I was there. He had 100% of my attention . . . My partner and I forgot about collecting research, we were completely emersed in the story. We never interrupted him, </a:t>
            </a:r>
            <a:r>
              <a:rPr lang="en-US" sz="3000" dirty="0">
                <a:solidFill>
                  <a:srgbClr val="000000"/>
                </a:solidFill>
                <a:latin typeface="+mj-lt"/>
                <a:ea typeface="Times New Roman" panose="02020603050405020304" pitchFamily="18" charset="0"/>
              </a:rPr>
              <a:t>w</a:t>
            </a:r>
            <a:r>
              <a:rPr lang="en-US" sz="3000" dirty="0">
                <a:solidFill>
                  <a:srgbClr val="000000"/>
                </a:solidFill>
                <a:effectLst/>
                <a:latin typeface="+mj-lt"/>
                <a:ea typeface="Times New Roman" panose="02020603050405020304" pitchFamily="18" charset="0"/>
              </a:rPr>
              <a:t>e didn’t want to.”</a:t>
            </a:r>
            <a:endParaRPr lang="en-US" sz="3000" dirty="0">
              <a:latin typeface="+mj-lt"/>
            </a:endParaRPr>
          </a:p>
          <a:p>
            <a:pPr>
              <a:lnSpc>
                <a:spcPct val="140000"/>
              </a:lnSpc>
              <a:spcBef>
                <a:spcPts val="0"/>
              </a:spcBef>
            </a:pPr>
            <a:endParaRPr lang="en-US" sz="3000" dirty="0">
              <a:latin typeface="+mj-lt"/>
            </a:endParaRP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59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A426E-9740-CB21-6EEF-41B43DF574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7D916-8770-C5A6-BB5C-8295B866391E}"/>
              </a:ext>
            </a:extLst>
          </p:cNvPr>
          <p:cNvSpPr>
            <a:spLocks noGrp="1"/>
          </p:cNvSpPr>
          <p:nvPr>
            <p:ph idx="1"/>
          </p:nvPr>
        </p:nvSpPr>
        <p:spPr>
          <a:xfrm>
            <a:off x="2583808" y="1825625"/>
            <a:ext cx="8769991" cy="4351338"/>
          </a:xfrm>
        </p:spPr>
        <p:txBody>
          <a:bodyPr>
            <a:normAutofit/>
          </a:bodyPr>
          <a:lstStyle/>
          <a:p>
            <a:pPr marL="0">
              <a:lnSpc>
                <a:spcPct val="140000"/>
              </a:lnSpc>
              <a:spcBef>
                <a:spcPts val="0"/>
              </a:spcBef>
            </a:pPr>
            <a:r>
              <a:rPr lang="en-US" sz="3000" dirty="0">
                <a:latin typeface="+mj-lt"/>
              </a:rPr>
              <a:t>After the interview</a:t>
            </a:r>
          </a:p>
          <a:p>
            <a:pPr lvl="2" indent="-457200">
              <a:lnSpc>
                <a:spcPct val="140000"/>
              </a:lnSpc>
              <a:spcBef>
                <a:spcPts val="0"/>
              </a:spcBef>
              <a:buFont typeface="Calibri Light" panose="020F0302020204030204" pitchFamily="34" charset="0"/>
              <a:buChar char="-"/>
            </a:pPr>
            <a:r>
              <a:rPr lang="en-US" sz="3000" dirty="0">
                <a:latin typeface="+mj-lt"/>
              </a:rPr>
              <a:t>Reflection</a:t>
            </a:r>
          </a:p>
          <a:p>
            <a:pPr lvl="2" indent="-457200">
              <a:lnSpc>
                <a:spcPct val="140000"/>
              </a:lnSpc>
              <a:spcBef>
                <a:spcPts val="0"/>
              </a:spcBef>
              <a:buFont typeface="Calibri Light" panose="020F0302020204030204" pitchFamily="34" charset="0"/>
              <a:buChar char="-"/>
            </a:pPr>
            <a:r>
              <a:rPr lang="en-US" sz="3000" dirty="0">
                <a:latin typeface="+mj-lt"/>
              </a:rPr>
              <a:t>Growth</a:t>
            </a:r>
          </a:p>
          <a:p>
            <a:pPr lvl="2" indent="-457200">
              <a:lnSpc>
                <a:spcPct val="140000"/>
              </a:lnSpc>
              <a:spcBef>
                <a:spcPts val="0"/>
              </a:spcBef>
              <a:buFont typeface="Calibri Light" panose="020F0302020204030204" pitchFamily="34" charset="0"/>
              <a:buChar char="-"/>
            </a:pPr>
            <a:r>
              <a:rPr lang="en-US" sz="3000" dirty="0">
                <a:latin typeface="+mj-lt"/>
              </a:rPr>
              <a:t>Review of transcript</a:t>
            </a:r>
          </a:p>
          <a:p>
            <a:pPr lvl="2" indent="-457200">
              <a:lnSpc>
                <a:spcPct val="140000"/>
              </a:lnSpc>
              <a:spcBef>
                <a:spcPts val="0"/>
              </a:spcBef>
              <a:buFont typeface="Calibri Light" panose="020F0302020204030204" pitchFamily="34" charset="0"/>
              <a:buChar char="-"/>
            </a:pPr>
            <a:r>
              <a:rPr lang="en-US" sz="3000" dirty="0">
                <a:latin typeface="+mj-lt"/>
              </a:rPr>
              <a:t>Paper/Poster</a:t>
            </a:r>
          </a:p>
        </p:txBody>
      </p:sp>
      <p:cxnSp>
        <p:nvCxnSpPr>
          <p:cNvPr id="5" name="Straight Connector 4">
            <a:extLst>
              <a:ext uri="{FF2B5EF4-FFF2-40B4-BE49-F238E27FC236}">
                <a16:creationId xmlns:a16="http://schemas.microsoft.com/office/drawing/2014/main" id="{85F0C344-ECB4-E2E5-7BF1-74D496C129F4}"/>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B71F022-CF28-D7D8-CF32-C88066D30CB2}"/>
              </a:ext>
            </a:extLst>
          </p:cNvPr>
          <p:cNvSpPr>
            <a:spLocks noGrp="1"/>
          </p:cNvSpPr>
          <p:nvPr>
            <p:ph type="title"/>
          </p:nvPr>
        </p:nvSpPr>
        <p:spPr>
          <a:xfrm>
            <a:off x="2583808" y="365125"/>
            <a:ext cx="8769992" cy="1325563"/>
          </a:xfrm>
        </p:spPr>
        <p:txBody>
          <a:bodyPr/>
          <a:lstStyle/>
          <a:p>
            <a:pPr marL="0">
              <a:lnSpc>
                <a:spcPct val="140000"/>
              </a:lnSpc>
              <a:spcBef>
                <a:spcPts val="0"/>
              </a:spcBef>
            </a:pPr>
            <a:r>
              <a:rPr lang="en-US" sz="4400" dirty="0">
                <a:latin typeface="+mj-lt"/>
              </a:rPr>
              <a:t>Perspective #2: Learning (Alex)</a:t>
            </a:r>
          </a:p>
        </p:txBody>
      </p:sp>
      <p:pic>
        <p:nvPicPr>
          <p:cNvPr id="1026" name="Picture 2">
            <a:extLst>
              <a:ext uri="{FF2B5EF4-FFF2-40B4-BE49-F238E27FC236}">
                <a16:creationId xmlns:a16="http://schemas.microsoft.com/office/drawing/2014/main" id="{AC062CBD-8B6C-8F6A-2F49-3F1393654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638" y="1911357"/>
            <a:ext cx="4436115" cy="38070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92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41EEF-DAE7-181C-D2BB-D028808DB89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39E40A-3E67-0BB3-14E2-1E336B1230C3}"/>
              </a:ext>
            </a:extLst>
          </p:cNvPr>
          <p:cNvSpPr>
            <a:spLocks noGrp="1"/>
          </p:cNvSpPr>
          <p:nvPr>
            <p:ph idx="1"/>
          </p:nvPr>
        </p:nvSpPr>
        <p:spPr>
          <a:xfrm>
            <a:off x="2296166" y="1280160"/>
            <a:ext cx="9057634" cy="4297680"/>
          </a:xfrm>
        </p:spPr>
        <p:txBody>
          <a:bodyPr>
            <a:normAutofit/>
          </a:bodyPr>
          <a:lstStyle/>
          <a:p>
            <a:pPr marL="0" lvl="0" indent="0" algn="l" rtl="0">
              <a:lnSpc>
                <a:spcPct val="200000"/>
              </a:lnSpc>
              <a:spcBef>
                <a:spcPts val="0"/>
              </a:spcBef>
              <a:spcAft>
                <a:spcPts val="0"/>
              </a:spcAft>
              <a:buNone/>
            </a:pPr>
            <a:r>
              <a:rPr lang="en-US" sz="2800" dirty="0">
                <a:solidFill>
                  <a:schemeClr val="dk1"/>
                </a:solidFill>
                <a:latin typeface="Calibri Light" panose="020F0302020204030204" pitchFamily="34" charset="0"/>
                <a:ea typeface="Times New Roman"/>
                <a:cs typeface="Calibri Light" panose="020F0302020204030204" pitchFamily="34" charset="0"/>
                <a:sym typeface="Times New Roman"/>
              </a:rPr>
              <a:t>“At first, it was just another assignment, another grade for the gradebook, until it highlighted one of my biggest flaws with my writing and my thinking – I let myself believe what others had told me. I had let those impressions dictate how I went into the interview and into my research.”</a:t>
            </a:r>
            <a:endParaRPr lang="en-US" sz="3200" dirty="0">
              <a:latin typeface="Calibri Light" panose="020F0302020204030204" pitchFamily="34" charset="0"/>
              <a:cs typeface="Calibri Light" panose="020F0302020204030204" pitchFamily="34" charset="0"/>
            </a:endParaRPr>
          </a:p>
        </p:txBody>
      </p:sp>
      <p:cxnSp>
        <p:nvCxnSpPr>
          <p:cNvPr id="5" name="Straight Connector 4">
            <a:extLst>
              <a:ext uri="{FF2B5EF4-FFF2-40B4-BE49-F238E27FC236}">
                <a16:creationId xmlns:a16="http://schemas.microsoft.com/office/drawing/2014/main" id="{31E06B5E-CBA6-4E68-FBA0-68F2B93F6C49}"/>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91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6DA8-156A-0FFC-8C92-70ADCB7EC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DC270-CE8B-5415-D17D-C9793D742731}"/>
              </a:ext>
            </a:extLst>
          </p:cNvPr>
          <p:cNvSpPr>
            <a:spLocks noGrp="1"/>
          </p:cNvSpPr>
          <p:nvPr>
            <p:ph type="title"/>
          </p:nvPr>
        </p:nvSpPr>
        <p:spPr>
          <a:xfrm>
            <a:off x="2583808" y="365125"/>
            <a:ext cx="8769992" cy="1325563"/>
          </a:xfrm>
        </p:spPr>
        <p:txBody>
          <a:bodyPr/>
          <a:lstStyle/>
          <a:p>
            <a:r>
              <a:rPr lang="en-US" dirty="0"/>
              <a:t>Takeaways &amp; Implications</a:t>
            </a:r>
          </a:p>
        </p:txBody>
      </p:sp>
      <p:sp>
        <p:nvSpPr>
          <p:cNvPr id="3" name="Content Placeholder 2">
            <a:extLst>
              <a:ext uri="{FF2B5EF4-FFF2-40B4-BE49-F238E27FC236}">
                <a16:creationId xmlns:a16="http://schemas.microsoft.com/office/drawing/2014/main" id="{AC5EBC5A-7201-4E5E-60BF-CB2BD14F6C62}"/>
              </a:ext>
            </a:extLst>
          </p:cNvPr>
          <p:cNvSpPr>
            <a:spLocks noGrp="1"/>
          </p:cNvSpPr>
          <p:nvPr>
            <p:ph idx="1"/>
          </p:nvPr>
        </p:nvSpPr>
        <p:spPr>
          <a:xfrm>
            <a:off x="2583808" y="1825625"/>
            <a:ext cx="8769991" cy="4351338"/>
          </a:xfrm>
        </p:spPr>
        <p:txBody>
          <a:bodyPr numCol="2">
            <a:normAutofit/>
          </a:bodyPr>
          <a:lstStyle/>
          <a:p>
            <a:pPr marL="0" indent="0">
              <a:lnSpc>
                <a:spcPct val="140000"/>
              </a:lnSpc>
              <a:spcBef>
                <a:spcPts val="0"/>
              </a:spcBef>
              <a:buNone/>
            </a:pPr>
            <a:r>
              <a:rPr lang="en-US" sz="3000" dirty="0">
                <a:latin typeface="+mj-lt"/>
              </a:rPr>
              <a:t>From class</a:t>
            </a:r>
          </a:p>
          <a:p>
            <a:pPr marL="0" indent="0">
              <a:lnSpc>
                <a:spcPct val="140000"/>
              </a:lnSpc>
              <a:spcBef>
                <a:spcPts val="0"/>
              </a:spcBef>
              <a:buNone/>
            </a:pPr>
            <a:endParaRPr lang="en-US" sz="1200" dirty="0">
              <a:latin typeface="+mj-lt"/>
            </a:endParaRPr>
          </a:p>
          <a:p>
            <a:pPr>
              <a:lnSpc>
                <a:spcPct val="140000"/>
              </a:lnSpc>
              <a:spcBef>
                <a:spcPts val="0"/>
              </a:spcBef>
              <a:buFont typeface="Calibri Light" panose="020F0302020204030204" pitchFamily="34" charset="0"/>
              <a:buChar char="-"/>
            </a:pPr>
            <a:r>
              <a:rPr lang="en-US" sz="3000" dirty="0">
                <a:latin typeface="+mj-lt"/>
              </a:rPr>
              <a:t>Sources</a:t>
            </a:r>
          </a:p>
          <a:p>
            <a:pPr>
              <a:lnSpc>
                <a:spcPct val="140000"/>
              </a:lnSpc>
              <a:spcBef>
                <a:spcPts val="0"/>
              </a:spcBef>
              <a:buFont typeface="Calibri Light" panose="020F0302020204030204" pitchFamily="34" charset="0"/>
              <a:buChar char="-"/>
            </a:pPr>
            <a:r>
              <a:rPr lang="en-US" sz="3000" dirty="0">
                <a:latin typeface="+mj-lt"/>
              </a:rPr>
              <a:t>Materials</a:t>
            </a:r>
          </a:p>
          <a:p>
            <a:pPr>
              <a:lnSpc>
                <a:spcPct val="140000"/>
              </a:lnSpc>
              <a:spcBef>
                <a:spcPts val="0"/>
              </a:spcBef>
              <a:buFont typeface="Calibri Light" panose="020F0302020204030204" pitchFamily="34" charset="0"/>
              <a:buChar char="-"/>
            </a:pPr>
            <a:r>
              <a:rPr lang="en-US" sz="3000" dirty="0">
                <a:latin typeface="+mj-lt"/>
              </a:rPr>
              <a:t>Language </a:t>
            </a:r>
          </a:p>
          <a:p>
            <a:pPr marL="0" indent="0">
              <a:lnSpc>
                <a:spcPct val="140000"/>
              </a:lnSpc>
              <a:spcBef>
                <a:spcPts val="0"/>
              </a:spcBef>
              <a:buNone/>
            </a:pPr>
            <a:endParaRPr lang="en-US" sz="3000" dirty="0">
              <a:latin typeface="+mj-lt"/>
            </a:endParaRPr>
          </a:p>
          <a:p>
            <a:pPr marL="0" indent="0">
              <a:lnSpc>
                <a:spcPct val="140000"/>
              </a:lnSpc>
              <a:spcBef>
                <a:spcPts val="0"/>
              </a:spcBef>
              <a:buNone/>
            </a:pPr>
            <a:endParaRPr lang="en-US" sz="3000" dirty="0">
              <a:latin typeface="+mj-lt"/>
            </a:endParaRPr>
          </a:p>
          <a:p>
            <a:pPr marL="0" indent="0">
              <a:lnSpc>
                <a:spcPct val="140000"/>
              </a:lnSpc>
              <a:spcBef>
                <a:spcPts val="0"/>
              </a:spcBef>
              <a:buNone/>
            </a:pPr>
            <a:r>
              <a:rPr lang="en-US" sz="3000" dirty="0">
                <a:latin typeface="+mj-lt"/>
              </a:rPr>
              <a:t>By chance</a:t>
            </a:r>
          </a:p>
          <a:p>
            <a:pPr marL="0" indent="0">
              <a:lnSpc>
                <a:spcPct val="140000"/>
              </a:lnSpc>
              <a:spcBef>
                <a:spcPts val="0"/>
              </a:spcBef>
              <a:buNone/>
            </a:pPr>
            <a:endParaRPr lang="en-US" sz="1200" dirty="0">
              <a:latin typeface="+mj-lt"/>
            </a:endParaRPr>
          </a:p>
          <a:p>
            <a:pPr>
              <a:lnSpc>
                <a:spcPct val="140000"/>
              </a:lnSpc>
              <a:spcBef>
                <a:spcPts val="0"/>
              </a:spcBef>
              <a:buFont typeface="Calibri Light" panose="020F0302020204030204" pitchFamily="34" charset="0"/>
              <a:buChar char="-"/>
            </a:pPr>
            <a:r>
              <a:rPr lang="en-US" sz="3000" dirty="0">
                <a:latin typeface="+mj-lt"/>
              </a:rPr>
              <a:t>Good partner</a:t>
            </a:r>
          </a:p>
          <a:p>
            <a:pPr>
              <a:lnSpc>
                <a:spcPct val="140000"/>
              </a:lnSpc>
              <a:spcBef>
                <a:spcPts val="0"/>
              </a:spcBef>
              <a:buFont typeface="Calibri Light" panose="020F0302020204030204" pitchFamily="34" charset="0"/>
              <a:buChar char="-"/>
            </a:pPr>
            <a:r>
              <a:rPr lang="en-US" sz="3000" dirty="0">
                <a:latin typeface="+mj-lt"/>
              </a:rPr>
              <a:t>Driven</a:t>
            </a:r>
          </a:p>
          <a:p>
            <a:pPr>
              <a:lnSpc>
                <a:spcPct val="140000"/>
              </a:lnSpc>
              <a:spcBef>
                <a:spcPts val="0"/>
              </a:spcBef>
              <a:buFont typeface="Calibri Light" panose="020F0302020204030204" pitchFamily="34" charset="0"/>
              <a:buChar char="-"/>
            </a:pPr>
            <a:r>
              <a:rPr lang="en-US" sz="3000" dirty="0">
                <a:latin typeface="+mj-lt"/>
              </a:rPr>
              <a:t>Experience</a:t>
            </a:r>
          </a:p>
        </p:txBody>
      </p:sp>
      <p:cxnSp>
        <p:nvCxnSpPr>
          <p:cNvPr id="5" name="Straight Connector 4">
            <a:extLst>
              <a:ext uri="{FF2B5EF4-FFF2-40B4-BE49-F238E27FC236}">
                <a16:creationId xmlns:a16="http://schemas.microsoft.com/office/drawing/2014/main" id="{6B308726-0B17-F57C-29F7-B1E8E2AA4A8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group of helicopters on a shelf&#10;&#10;Description automatically generated">
            <a:extLst>
              <a:ext uri="{FF2B5EF4-FFF2-40B4-BE49-F238E27FC236}">
                <a16:creationId xmlns:a16="http://schemas.microsoft.com/office/drawing/2014/main" id="{636984C5-E0BC-1D7D-AA3F-86B63E58214F}"/>
              </a:ext>
            </a:extLst>
          </p:cNvPr>
          <p:cNvPicPr>
            <a:picLocks noChangeAspect="1"/>
          </p:cNvPicPr>
          <p:nvPr/>
        </p:nvPicPr>
        <p:blipFill rotWithShape="1">
          <a:blip r:embed="rId2">
            <a:extLst>
              <a:ext uri="{28A0092B-C50C-407E-A947-70E740481C1C}">
                <a14:useLocalDpi xmlns:a14="http://schemas.microsoft.com/office/drawing/2010/main" val="0"/>
              </a:ext>
            </a:extLst>
          </a:blip>
          <a:srcRect t="34362" b="32868"/>
          <a:stretch/>
        </p:blipFill>
        <p:spPr>
          <a:xfrm>
            <a:off x="2583808" y="4991450"/>
            <a:ext cx="6498883" cy="1417740"/>
          </a:xfrm>
          <a:prstGeom prst="roundRect">
            <a:avLst/>
          </a:prstGeom>
        </p:spPr>
      </p:pic>
    </p:spTree>
    <p:extLst>
      <p:ext uri="{BB962C8B-B14F-4D97-AF65-F5344CB8AC3E}">
        <p14:creationId xmlns:p14="http://schemas.microsoft.com/office/powerpoint/2010/main" val="3908844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8AF92A-BEF3-B6C8-8FD1-4194153EAAF7}"/>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A3555200-FB67-2DEF-DC0D-5517D46B82D5}"/>
              </a:ext>
            </a:extLst>
          </p:cNvPr>
          <p:cNvSpPr/>
          <p:nvPr/>
        </p:nvSpPr>
        <p:spPr>
          <a:xfrm>
            <a:off x="1965960" y="1127760"/>
            <a:ext cx="8260080" cy="4602480"/>
          </a:xfrm>
          <a:prstGeom prst="wedgeRoundRectCallout">
            <a:avLst>
              <a:gd name="adj1" fmla="val -59474"/>
              <a:gd name="adj2" fmla="val 67761"/>
              <a:gd name="adj3" fmla="val 16667"/>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a:lnSpc>
                <a:spcPct val="140000"/>
              </a:lnSpc>
              <a:spcBef>
                <a:spcPts val="0"/>
              </a:spcBef>
            </a:pPr>
            <a:r>
              <a:rPr lang="en-US" sz="4400" dirty="0">
                <a:solidFill>
                  <a:schemeClr val="tx1"/>
                </a:solidFill>
                <a:latin typeface="+mj-lt"/>
              </a:rPr>
              <a:t>Turn &amp; Talk</a:t>
            </a:r>
          </a:p>
          <a:p>
            <a:pPr marL="0" indent="0" algn="ctr">
              <a:lnSpc>
                <a:spcPct val="140000"/>
              </a:lnSpc>
              <a:spcBef>
                <a:spcPts val="0"/>
              </a:spcBef>
              <a:buNone/>
            </a:pPr>
            <a:r>
              <a:rPr lang="en-US" sz="3000" dirty="0">
                <a:solidFill>
                  <a:schemeClr val="tx1"/>
                </a:solidFill>
                <a:latin typeface="+mj-lt"/>
              </a:rPr>
              <a:t>Wrap up: Recall your learning goal for today. Were you successful? What are your next steps related to community-engaged projects?</a:t>
            </a:r>
          </a:p>
        </p:txBody>
      </p:sp>
    </p:spTree>
    <p:extLst>
      <p:ext uri="{BB962C8B-B14F-4D97-AF65-F5344CB8AC3E}">
        <p14:creationId xmlns:p14="http://schemas.microsoft.com/office/powerpoint/2010/main" val="588242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D990-6B88-BB4E-FC8B-6DE01CD31926}"/>
              </a:ext>
            </a:extLst>
          </p:cNvPr>
          <p:cNvSpPr>
            <a:spLocks noGrp="1"/>
          </p:cNvSpPr>
          <p:nvPr>
            <p:ph type="title"/>
          </p:nvPr>
        </p:nvSpPr>
        <p:spPr>
          <a:xfrm>
            <a:off x="2583808" y="365125"/>
            <a:ext cx="8769992" cy="1325563"/>
          </a:xfrm>
        </p:spPr>
        <p:txBody>
          <a:bodyPr/>
          <a:lstStyle/>
          <a:p>
            <a:r>
              <a:rPr lang="en-US" dirty="0"/>
              <a:t>Questions?</a:t>
            </a: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475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D990-6B88-BB4E-FC8B-6DE01CD31926}"/>
              </a:ext>
            </a:extLst>
          </p:cNvPr>
          <p:cNvSpPr>
            <a:spLocks noGrp="1"/>
          </p:cNvSpPr>
          <p:nvPr>
            <p:ph type="title"/>
          </p:nvPr>
        </p:nvSpPr>
        <p:spPr>
          <a:xfrm>
            <a:off x="2583808" y="365125"/>
            <a:ext cx="8769992" cy="1325563"/>
          </a:xfrm>
        </p:spPr>
        <p:txBody>
          <a:bodyPr/>
          <a:lstStyle/>
          <a:p>
            <a:r>
              <a:rPr lang="en-US" dirty="0"/>
              <a:t>Contacts</a:t>
            </a:r>
          </a:p>
        </p:txBody>
      </p:sp>
      <p:sp>
        <p:nvSpPr>
          <p:cNvPr id="3" name="Content Placeholder 2">
            <a:extLst>
              <a:ext uri="{FF2B5EF4-FFF2-40B4-BE49-F238E27FC236}">
                <a16:creationId xmlns:a16="http://schemas.microsoft.com/office/drawing/2014/main" id="{D27FDA5C-0F9B-678A-9067-CE1270B699AA}"/>
              </a:ext>
            </a:extLst>
          </p:cNvPr>
          <p:cNvSpPr>
            <a:spLocks noGrp="1"/>
          </p:cNvSpPr>
          <p:nvPr>
            <p:ph idx="1"/>
          </p:nvPr>
        </p:nvSpPr>
        <p:spPr>
          <a:xfrm>
            <a:off x="2583808" y="1825625"/>
            <a:ext cx="8769991" cy="4351338"/>
          </a:xfrm>
        </p:spPr>
        <p:txBody>
          <a:bodyPr>
            <a:normAutofit/>
          </a:bodyPr>
          <a:lstStyle/>
          <a:p>
            <a:pPr marL="0">
              <a:lnSpc>
                <a:spcPct val="140000"/>
              </a:lnSpc>
              <a:spcBef>
                <a:spcPts val="0"/>
              </a:spcBef>
            </a:pPr>
            <a:r>
              <a:rPr lang="en-US" sz="3000" dirty="0">
                <a:latin typeface="+mj-lt"/>
              </a:rPr>
              <a:t>Carrie Rodesiler </a:t>
            </a:r>
            <a:r>
              <a:rPr lang="en-US" sz="3000" dirty="0">
                <a:latin typeface="+mj-lt"/>
                <a:hlinkClick r:id="rId2"/>
              </a:rPr>
              <a:t>carodesiler@indianatech.edu</a:t>
            </a:r>
            <a:endParaRPr lang="en-US" sz="3000" dirty="0">
              <a:latin typeface="+mj-lt"/>
            </a:endParaRPr>
          </a:p>
          <a:p>
            <a:pPr marL="0">
              <a:lnSpc>
                <a:spcPct val="140000"/>
              </a:lnSpc>
              <a:spcBef>
                <a:spcPts val="0"/>
              </a:spcBef>
            </a:pPr>
            <a:r>
              <a:rPr lang="en-US" sz="3000" dirty="0">
                <a:latin typeface="+mj-lt"/>
              </a:rPr>
              <a:t>Alex </a:t>
            </a:r>
            <a:r>
              <a:rPr lang="en-US" sz="3000">
                <a:latin typeface="+mj-lt"/>
              </a:rPr>
              <a:t>Nichols </a:t>
            </a:r>
            <a:r>
              <a:rPr lang="en-US" sz="3000">
                <a:latin typeface="+mj-lt"/>
                <a:hlinkClick r:id="rId3"/>
              </a:rPr>
              <a:t>canichols01@indianatech.net</a:t>
            </a:r>
            <a:r>
              <a:rPr lang="en-US" sz="3000">
                <a:latin typeface="+mj-lt"/>
              </a:rPr>
              <a:t> </a:t>
            </a:r>
            <a:endParaRPr lang="en-US" sz="3000" dirty="0">
              <a:latin typeface="+mj-lt"/>
            </a:endParaRP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67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D990-6B88-BB4E-FC8B-6DE01CD31926}"/>
              </a:ext>
            </a:extLst>
          </p:cNvPr>
          <p:cNvSpPr>
            <a:spLocks noGrp="1"/>
          </p:cNvSpPr>
          <p:nvPr>
            <p:ph type="title"/>
          </p:nvPr>
        </p:nvSpPr>
        <p:spPr>
          <a:xfrm>
            <a:off x="2583809" y="364490"/>
            <a:ext cx="8769992" cy="1325563"/>
          </a:xfrm>
        </p:spPr>
        <p:txBody>
          <a:bodyPr/>
          <a:lstStyle/>
          <a:p>
            <a:r>
              <a:rPr lang="en-US" dirty="0"/>
              <a:t>Community-Engaged Pedagogy</a:t>
            </a:r>
          </a:p>
        </p:txBody>
      </p:sp>
      <p:sp>
        <p:nvSpPr>
          <p:cNvPr id="3" name="Content Placeholder 2">
            <a:extLst>
              <a:ext uri="{FF2B5EF4-FFF2-40B4-BE49-F238E27FC236}">
                <a16:creationId xmlns:a16="http://schemas.microsoft.com/office/drawing/2014/main" id="{D27FDA5C-0F9B-678A-9067-CE1270B699AA}"/>
              </a:ext>
            </a:extLst>
          </p:cNvPr>
          <p:cNvSpPr>
            <a:spLocks noGrp="1"/>
          </p:cNvSpPr>
          <p:nvPr>
            <p:ph idx="1"/>
          </p:nvPr>
        </p:nvSpPr>
        <p:spPr>
          <a:xfrm>
            <a:off x="2583809" y="1825624"/>
            <a:ext cx="4924432" cy="4885569"/>
          </a:xfrm>
        </p:spPr>
        <p:txBody>
          <a:bodyPr>
            <a:normAutofit/>
          </a:bodyPr>
          <a:lstStyle/>
          <a:p>
            <a:pPr>
              <a:lnSpc>
                <a:spcPct val="140000"/>
              </a:lnSpc>
              <a:spcBef>
                <a:spcPts val="0"/>
              </a:spcBef>
            </a:pPr>
            <a:r>
              <a:rPr lang="en-US" sz="2900" dirty="0">
                <a:latin typeface="+mj-lt"/>
              </a:rPr>
              <a:t>Also referred to as service-learning</a:t>
            </a:r>
          </a:p>
          <a:p>
            <a:pPr>
              <a:lnSpc>
                <a:spcPct val="140000"/>
              </a:lnSpc>
              <a:spcBef>
                <a:spcPts val="0"/>
              </a:spcBef>
            </a:pPr>
            <a:r>
              <a:rPr lang="en-US" sz="2900" dirty="0">
                <a:latin typeface="+mj-lt"/>
              </a:rPr>
              <a:t>Disrupts the practice of teaching writing in the classroom, a context that is both singular and “peculiar” (Bacon, 2000, p. 589).</a:t>
            </a:r>
            <a:endParaRPr lang="en-US" sz="3000" dirty="0">
              <a:latin typeface="+mj-lt"/>
            </a:endParaRPr>
          </a:p>
          <a:p>
            <a:pPr>
              <a:lnSpc>
                <a:spcPct val="140000"/>
              </a:lnSpc>
              <a:spcBef>
                <a:spcPts val="0"/>
              </a:spcBef>
            </a:pPr>
            <a:endParaRPr lang="en-US" sz="3000" dirty="0">
              <a:latin typeface="+mj-lt"/>
            </a:endParaRP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Content Placeholder 4" descr="A group of people sitting on stairs&#10;&#10;Description automatically generated">
            <a:extLst>
              <a:ext uri="{FF2B5EF4-FFF2-40B4-BE49-F238E27FC236}">
                <a16:creationId xmlns:a16="http://schemas.microsoft.com/office/drawing/2014/main" id="{5C8A3B34-5B3A-61C8-8312-2B3E82D78DAA}"/>
              </a:ext>
            </a:extLst>
          </p:cNvPr>
          <p:cNvPicPr>
            <a:picLocks noChangeAspect="1"/>
          </p:cNvPicPr>
          <p:nvPr/>
        </p:nvPicPr>
        <p:blipFill rotWithShape="1">
          <a:blip r:embed="rId2">
            <a:extLst>
              <a:ext uri="{28A0092B-C50C-407E-A947-70E740481C1C}">
                <a14:useLocalDpi xmlns:a14="http://schemas.microsoft.com/office/drawing/2010/main" val="0"/>
              </a:ext>
            </a:extLst>
          </a:blip>
          <a:srcRect l="21855" t="6274" r="22482" b="6007"/>
          <a:stretch/>
        </p:blipFill>
        <p:spPr>
          <a:xfrm>
            <a:off x="7829675" y="1921080"/>
            <a:ext cx="3730354" cy="4408599"/>
          </a:xfrm>
          <a:prstGeom prst="roundRect">
            <a:avLst/>
          </a:prstGeom>
        </p:spPr>
      </p:pic>
    </p:spTree>
    <p:extLst>
      <p:ext uri="{BB962C8B-B14F-4D97-AF65-F5344CB8AC3E}">
        <p14:creationId xmlns:p14="http://schemas.microsoft.com/office/powerpoint/2010/main" val="395305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D990-6B88-BB4E-FC8B-6DE01CD31926}"/>
              </a:ext>
            </a:extLst>
          </p:cNvPr>
          <p:cNvSpPr>
            <a:spLocks noGrp="1"/>
          </p:cNvSpPr>
          <p:nvPr>
            <p:ph type="title"/>
          </p:nvPr>
        </p:nvSpPr>
        <p:spPr>
          <a:xfrm>
            <a:off x="2583808" y="365125"/>
            <a:ext cx="8769992" cy="1325563"/>
          </a:xfrm>
        </p:spPr>
        <p:txBody>
          <a:bodyPr/>
          <a:lstStyle/>
          <a:p>
            <a:r>
              <a:rPr lang="en-US" dirty="0"/>
              <a:t>Agenda</a:t>
            </a:r>
          </a:p>
        </p:txBody>
      </p:sp>
      <p:sp>
        <p:nvSpPr>
          <p:cNvPr id="3" name="Content Placeholder 2">
            <a:extLst>
              <a:ext uri="{FF2B5EF4-FFF2-40B4-BE49-F238E27FC236}">
                <a16:creationId xmlns:a16="http://schemas.microsoft.com/office/drawing/2014/main" id="{D27FDA5C-0F9B-678A-9067-CE1270B699AA}"/>
              </a:ext>
            </a:extLst>
          </p:cNvPr>
          <p:cNvSpPr>
            <a:spLocks noGrp="1"/>
          </p:cNvSpPr>
          <p:nvPr>
            <p:ph idx="1"/>
          </p:nvPr>
        </p:nvSpPr>
        <p:spPr>
          <a:xfrm>
            <a:off x="2583808" y="1825625"/>
            <a:ext cx="8769991" cy="4351338"/>
          </a:xfrm>
        </p:spPr>
        <p:txBody>
          <a:bodyPr>
            <a:normAutofit/>
          </a:bodyPr>
          <a:lstStyle/>
          <a:p>
            <a:pPr marL="285750" indent="-514350">
              <a:lnSpc>
                <a:spcPct val="140000"/>
              </a:lnSpc>
              <a:spcBef>
                <a:spcPts val="0"/>
              </a:spcBef>
            </a:pPr>
            <a:r>
              <a:rPr lang="en-US" sz="3000" dirty="0">
                <a:latin typeface="+mj-lt"/>
              </a:rPr>
              <a:t>Turn &amp; Talk (Part 1)</a:t>
            </a:r>
          </a:p>
          <a:p>
            <a:pPr marL="285750" indent="-514350">
              <a:lnSpc>
                <a:spcPct val="140000"/>
              </a:lnSpc>
              <a:spcBef>
                <a:spcPts val="0"/>
              </a:spcBef>
            </a:pPr>
            <a:r>
              <a:rPr lang="en-US" sz="3000" dirty="0">
                <a:latin typeface="+mj-lt"/>
              </a:rPr>
              <a:t>Perspective #1: Teaching (Carrie)</a:t>
            </a:r>
          </a:p>
          <a:p>
            <a:pPr marL="285750" indent="-514350">
              <a:lnSpc>
                <a:spcPct val="140000"/>
              </a:lnSpc>
              <a:spcBef>
                <a:spcPts val="0"/>
              </a:spcBef>
            </a:pPr>
            <a:r>
              <a:rPr lang="en-US" sz="3000" dirty="0">
                <a:latin typeface="+mj-lt"/>
              </a:rPr>
              <a:t>Turn &amp; Talk (Part 2)</a:t>
            </a:r>
          </a:p>
          <a:p>
            <a:pPr marL="285750" indent="-514350">
              <a:lnSpc>
                <a:spcPct val="140000"/>
              </a:lnSpc>
              <a:spcBef>
                <a:spcPts val="0"/>
              </a:spcBef>
            </a:pPr>
            <a:r>
              <a:rPr lang="en-US" sz="3000" dirty="0">
                <a:latin typeface="+mj-lt"/>
              </a:rPr>
              <a:t>Perspective #2: Learning (Alex)</a:t>
            </a:r>
          </a:p>
          <a:p>
            <a:pPr marL="285750" indent="-514350">
              <a:lnSpc>
                <a:spcPct val="140000"/>
              </a:lnSpc>
              <a:spcBef>
                <a:spcPts val="0"/>
              </a:spcBef>
            </a:pPr>
            <a:r>
              <a:rPr lang="en-US" sz="3000" dirty="0">
                <a:latin typeface="+mj-lt"/>
              </a:rPr>
              <a:t>Turn &amp; Talk (Part 3)</a:t>
            </a:r>
          </a:p>
          <a:p>
            <a:pPr marL="285750" indent="-514350">
              <a:lnSpc>
                <a:spcPct val="140000"/>
              </a:lnSpc>
              <a:spcBef>
                <a:spcPts val="0"/>
              </a:spcBef>
            </a:pPr>
            <a:r>
              <a:rPr lang="en-US" sz="3000" dirty="0">
                <a:latin typeface="+mj-lt"/>
              </a:rPr>
              <a:t>Q &amp; A</a:t>
            </a: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80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31275E-5A56-5119-3FD3-5366484E5FB4}"/>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6605200A-8CE3-31C7-6594-28FA749B9F4A}"/>
              </a:ext>
            </a:extLst>
          </p:cNvPr>
          <p:cNvSpPr/>
          <p:nvPr/>
        </p:nvSpPr>
        <p:spPr>
          <a:xfrm>
            <a:off x="1965960" y="1127760"/>
            <a:ext cx="8260080" cy="4602480"/>
          </a:xfrm>
          <a:prstGeom prst="wedgeRoundRectCallout">
            <a:avLst>
              <a:gd name="adj1" fmla="val -59474"/>
              <a:gd name="adj2" fmla="val 67761"/>
              <a:gd name="adj3" fmla="val 1666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a:lnSpc>
                <a:spcPct val="140000"/>
              </a:lnSpc>
              <a:spcBef>
                <a:spcPts val="0"/>
              </a:spcBef>
            </a:pPr>
            <a:r>
              <a:rPr lang="en-US" sz="4400" dirty="0">
                <a:solidFill>
                  <a:schemeClr val="tx1"/>
                </a:solidFill>
                <a:latin typeface="+mj-lt"/>
              </a:rPr>
              <a:t>Turn &amp; Talk</a:t>
            </a:r>
          </a:p>
          <a:p>
            <a:pPr marL="0" algn="ctr">
              <a:lnSpc>
                <a:spcPct val="140000"/>
              </a:lnSpc>
              <a:spcBef>
                <a:spcPts val="0"/>
              </a:spcBef>
            </a:pPr>
            <a:r>
              <a:rPr lang="en-US" sz="3000" dirty="0">
                <a:solidFill>
                  <a:schemeClr val="tx1"/>
                </a:solidFill>
                <a:latin typeface="+mj-lt"/>
              </a:rPr>
              <a:t>Goal setting: Introduce yourself and share what you hope to learn today (e.g., I want to design a community-engaged project, I have already implemented a project but want to learn more, etc.)</a:t>
            </a:r>
          </a:p>
        </p:txBody>
      </p:sp>
    </p:spTree>
    <p:extLst>
      <p:ext uri="{BB962C8B-B14F-4D97-AF65-F5344CB8AC3E}">
        <p14:creationId xmlns:p14="http://schemas.microsoft.com/office/powerpoint/2010/main" val="3611842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D990-6B88-BB4E-FC8B-6DE01CD31926}"/>
              </a:ext>
            </a:extLst>
          </p:cNvPr>
          <p:cNvSpPr>
            <a:spLocks noGrp="1"/>
          </p:cNvSpPr>
          <p:nvPr>
            <p:ph type="title"/>
          </p:nvPr>
        </p:nvSpPr>
        <p:spPr>
          <a:xfrm>
            <a:off x="2583808" y="365125"/>
            <a:ext cx="8769992" cy="1325563"/>
          </a:xfrm>
        </p:spPr>
        <p:txBody>
          <a:bodyPr/>
          <a:lstStyle/>
          <a:p>
            <a:r>
              <a:rPr lang="en-US" dirty="0"/>
              <a:t>Perspective #1: Teaching (Carrie)</a:t>
            </a:r>
          </a:p>
        </p:txBody>
      </p:sp>
      <p:graphicFrame>
        <p:nvGraphicFramePr>
          <p:cNvPr id="4" name="Content Placeholder 3">
            <a:extLst>
              <a:ext uri="{FF2B5EF4-FFF2-40B4-BE49-F238E27FC236}">
                <a16:creationId xmlns:a16="http://schemas.microsoft.com/office/drawing/2014/main" id="{32EA94C6-712A-8EBB-0612-909F85792C0D}"/>
              </a:ext>
            </a:extLst>
          </p:cNvPr>
          <p:cNvGraphicFramePr>
            <a:graphicFrameLocks noGrp="1"/>
          </p:cNvGraphicFramePr>
          <p:nvPr>
            <p:ph idx="1"/>
            <p:extLst>
              <p:ext uri="{D42A27DB-BD31-4B8C-83A1-F6EECF244321}">
                <p14:modId xmlns:p14="http://schemas.microsoft.com/office/powerpoint/2010/main" val="1914792821"/>
              </p:ext>
            </p:extLst>
          </p:nvPr>
        </p:nvGraphicFramePr>
        <p:xfrm>
          <a:off x="1724031" y="3355596"/>
          <a:ext cx="8288321" cy="2785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tar: 5 Points 10">
            <a:extLst>
              <a:ext uri="{FF2B5EF4-FFF2-40B4-BE49-F238E27FC236}">
                <a16:creationId xmlns:a16="http://schemas.microsoft.com/office/drawing/2014/main" id="{45765604-784D-19BB-F4B4-F97191FE1D7F}"/>
              </a:ext>
            </a:extLst>
          </p:cNvPr>
          <p:cNvSpPr/>
          <p:nvPr/>
        </p:nvSpPr>
        <p:spPr>
          <a:xfrm>
            <a:off x="3463413" y="4937210"/>
            <a:ext cx="251926" cy="233266"/>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extBox 2">
            <a:extLst>
              <a:ext uri="{FF2B5EF4-FFF2-40B4-BE49-F238E27FC236}">
                <a16:creationId xmlns:a16="http://schemas.microsoft.com/office/drawing/2014/main" id="{A2F465E5-E801-33A8-FC90-1D79D6A34A1B}"/>
              </a:ext>
            </a:extLst>
          </p:cNvPr>
          <p:cNvSpPr txBox="1"/>
          <p:nvPr/>
        </p:nvSpPr>
        <p:spPr>
          <a:xfrm>
            <a:off x="2733040" y="2872421"/>
            <a:ext cx="6492232" cy="584775"/>
          </a:xfrm>
          <a:prstGeom prst="rect">
            <a:avLst/>
          </a:prstGeom>
          <a:noFill/>
        </p:spPr>
        <p:txBody>
          <a:bodyPr wrap="square" rtlCol="0">
            <a:spAutoFit/>
          </a:bodyPr>
          <a:lstStyle/>
          <a:p>
            <a:r>
              <a:rPr lang="en-US" sz="3200" dirty="0">
                <a:latin typeface="+mj-lt"/>
              </a:rPr>
              <a:t>Veterans Oral History Project</a:t>
            </a:r>
          </a:p>
        </p:txBody>
      </p:sp>
    </p:spTree>
    <p:extLst>
      <p:ext uri="{BB962C8B-B14F-4D97-AF65-F5344CB8AC3E}">
        <p14:creationId xmlns:p14="http://schemas.microsoft.com/office/powerpoint/2010/main" val="237974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screenshot of a journal of veterans studies&#10;&#10;Description automatically generated">
            <a:extLst>
              <a:ext uri="{FF2B5EF4-FFF2-40B4-BE49-F238E27FC236}">
                <a16:creationId xmlns:a16="http://schemas.microsoft.com/office/drawing/2014/main" id="{86475CDB-5CB2-2E0B-7188-6F955CA36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732" y="587332"/>
            <a:ext cx="8428874" cy="5683337"/>
          </a:xfrm>
          <a:prstGeom prst="rect">
            <a:avLst/>
          </a:prstGeom>
        </p:spPr>
      </p:pic>
      <p:pic>
        <p:nvPicPr>
          <p:cNvPr id="11" name="Picture 10">
            <a:extLst>
              <a:ext uri="{FF2B5EF4-FFF2-40B4-BE49-F238E27FC236}">
                <a16:creationId xmlns:a16="http://schemas.microsoft.com/office/drawing/2014/main" id="{F8F8B0E1-7136-A38A-D96B-560ACFF332D3}"/>
              </a:ext>
            </a:extLst>
          </p:cNvPr>
          <p:cNvPicPr>
            <a:picLocks noChangeAspect="1"/>
          </p:cNvPicPr>
          <p:nvPr/>
        </p:nvPicPr>
        <p:blipFill>
          <a:blip r:embed="rId3"/>
          <a:stretch>
            <a:fillRect/>
          </a:stretch>
        </p:blipFill>
        <p:spPr>
          <a:xfrm rot="16200000">
            <a:off x="-1398716" y="2827371"/>
            <a:ext cx="4764250" cy="1203258"/>
          </a:xfrm>
          <a:prstGeom prst="rect">
            <a:avLst/>
          </a:prstGeom>
        </p:spPr>
      </p:pic>
    </p:spTree>
    <p:extLst>
      <p:ext uri="{BB962C8B-B14F-4D97-AF65-F5344CB8AC3E}">
        <p14:creationId xmlns:p14="http://schemas.microsoft.com/office/powerpoint/2010/main" val="2703850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uilding with a sign on it&#10;&#10;Description automatically generated">
            <a:extLst>
              <a:ext uri="{FF2B5EF4-FFF2-40B4-BE49-F238E27FC236}">
                <a16:creationId xmlns:a16="http://schemas.microsoft.com/office/drawing/2014/main" id="{0CF2547C-5D16-8112-2471-3BCE8ADCF6D4}"/>
              </a:ext>
            </a:extLst>
          </p:cNvPr>
          <p:cNvPicPr>
            <a:picLocks noChangeAspect="1"/>
          </p:cNvPicPr>
          <p:nvPr/>
        </p:nvPicPr>
        <p:blipFill rotWithShape="1">
          <a:blip r:embed="rId2">
            <a:extLst>
              <a:ext uri="{28A0092B-C50C-407E-A947-70E740481C1C}">
                <a14:useLocalDpi xmlns:a14="http://schemas.microsoft.com/office/drawing/2010/main" val="0"/>
              </a:ext>
            </a:extLst>
          </a:blip>
          <a:srcRect r="4647"/>
          <a:stretch/>
        </p:blipFill>
        <p:spPr>
          <a:xfrm>
            <a:off x="2208874" y="594360"/>
            <a:ext cx="9096780" cy="5669280"/>
          </a:xfrm>
          <a:prstGeom prst="rect">
            <a:avLst/>
          </a:prstGeom>
        </p:spPr>
      </p:pic>
      <p:pic>
        <p:nvPicPr>
          <p:cNvPr id="4" name="Picture 3">
            <a:extLst>
              <a:ext uri="{FF2B5EF4-FFF2-40B4-BE49-F238E27FC236}">
                <a16:creationId xmlns:a16="http://schemas.microsoft.com/office/drawing/2014/main" id="{0D05E4BF-92F4-F81E-1EE8-43B3503FCD1E}"/>
              </a:ext>
            </a:extLst>
          </p:cNvPr>
          <p:cNvPicPr>
            <a:picLocks noChangeAspect="1"/>
          </p:cNvPicPr>
          <p:nvPr/>
        </p:nvPicPr>
        <p:blipFill>
          <a:blip r:embed="rId3"/>
          <a:stretch>
            <a:fillRect/>
          </a:stretch>
        </p:blipFill>
        <p:spPr>
          <a:xfrm rot="16200000">
            <a:off x="-1434604" y="2834640"/>
            <a:ext cx="4709160" cy="1188720"/>
          </a:xfrm>
          <a:prstGeom prst="rect">
            <a:avLst/>
          </a:prstGeom>
        </p:spPr>
      </p:pic>
    </p:spTree>
    <p:extLst>
      <p:ext uri="{BB962C8B-B14F-4D97-AF65-F5344CB8AC3E}">
        <p14:creationId xmlns:p14="http://schemas.microsoft.com/office/powerpoint/2010/main" val="2662440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FDA5C-0F9B-678A-9067-CE1270B699AA}"/>
              </a:ext>
            </a:extLst>
          </p:cNvPr>
          <p:cNvSpPr>
            <a:spLocks noGrp="1"/>
          </p:cNvSpPr>
          <p:nvPr>
            <p:ph idx="1"/>
          </p:nvPr>
        </p:nvSpPr>
        <p:spPr>
          <a:xfrm>
            <a:off x="2583808" y="2030646"/>
            <a:ext cx="8769991" cy="2796709"/>
          </a:xfrm>
        </p:spPr>
        <p:txBody>
          <a:bodyPr>
            <a:normAutofit/>
          </a:bodyPr>
          <a:lstStyle/>
          <a:p>
            <a:pPr marL="0">
              <a:lnSpc>
                <a:spcPct val="140000"/>
              </a:lnSpc>
              <a:spcBef>
                <a:spcPts val="0"/>
              </a:spcBef>
            </a:pPr>
            <a:r>
              <a:rPr lang="en-US" sz="3000" dirty="0">
                <a:latin typeface="+mj-lt"/>
              </a:rPr>
              <a:t>Explore museum and grounds</a:t>
            </a:r>
          </a:p>
          <a:p>
            <a:pPr marL="0">
              <a:lnSpc>
                <a:spcPct val="140000"/>
              </a:lnSpc>
              <a:spcBef>
                <a:spcPts val="0"/>
              </a:spcBef>
            </a:pPr>
            <a:r>
              <a:rPr lang="en-US" sz="3000" dirty="0">
                <a:latin typeface="+mj-lt"/>
              </a:rPr>
              <a:t>60-minute interview</a:t>
            </a:r>
          </a:p>
          <a:p>
            <a:pPr marL="0">
              <a:lnSpc>
                <a:spcPct val="140000"/>
              </a:lnSpc>
              <a:spcBef>
                <a:spcPts val="0"/>
              </a:spcBef>
            </a:pPr>
            <a:r>
              <a:rPr lang="en-US" sz="3000" dirty="0">
                <a:latin typeface="+mj-lt"/>
              </a:rPr>
              <a:t>Lunch with veterans</a:t>
            </a:r>
          </a:p>
          <a:p>
            <a:pPr marL="0">
              <a:lnSpc>
                <a:spcPct val="140000"/>
              </a:lnSpc>
              <a:spcBef>
                <a:spcPts val="0"/>
              </a:spcBef>
            </a:pPr>
            <a:r>
              <a:rPr lang="en-US" sz="3000" dirty="0">
                <a:latin typeface="+mj-lt"/>
              </a:rPr>
              <a:t>Service</a:t>
            </a:r>
          </a:p>
        </p:txBody>
      </p:sp>
      <p:cxnSp>
        <p:nvCxnSpPr>
          <p:cNvPr id="5" name="Straight Connector 4">
            <a:extLst>
              <a:ext uri="{FF2B5EF4-FFF2-40B4-BE49-F238E27FC236}">
                <a16:creationId xmlns:a16="http://schemas.microsoft.com/office/drawing/2014/main" id="{71670367-855C-5E0D-2ACF-159205ECA6F8}"/>
              </a:ext>
            </a:extLst>
          </p:cNvPr>
          <p:cNvCxnSpPr/>
          <p:nvPr/>
        </p:nvCxnSpPr>
        <p:spPr>
          <a:xfrm>
            <a:off x="1786855" y="365125"/>
            <a:ext cx="0" cy="616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5C8BF3B-EEDF-BAA3-26B4-85868A7B9E06}"/>
              </a:ext>
            </a:extLst>
          </p:cNvPr>
          <p:cNvPicPr>
            <a:picLocks noChangeAspect="1"/>
          </p:cNvPicPr>
          <p:nvPr/>
        </p:nvPicPr>
        <p:blipFill>
          <a:blip r:embed="rId2"/>
          <a:stretch>
            <a:fillRect/>
          </a:stretch>
        </p:blipFill>
        <p:spPr>
          <a:xfrm rot="16200000">
            <a:off x="-1434604" y="2834640"/>
            <a:ext cx="4709160" cy="1188720"/>
          </a:xfrm>
          <a:prstGeom prst="rect">
            <a:avLst/>
          </a:prstGeom>
        </p:spPr>
      </p:pic>
    </p:spTree>
    <p:extLst>
      <p:ext uri="{BB962C8B-B14F-4D97-AF65-F5344CB8AC3E}">
        <p14:creationId xmlns:p14="http://schemas.microsoft.com/office/powerpoint/2010/main" val="2212721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584</Words>
  <Application>Microsoft Office PowerPoint</Application>
  <PresentationFormat>Widescreen</PresentationFormat>
  <Paragraphs>80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“It Became Real”: How a Community-Engaged Project Made Research Personal</vt:lpstr>
      <vt:lpstr>PowerPoint Presentation</vt:lpstr>
      <vt:lpstr>Community-Engaged Pedagogy</vt:lpstr>
      <vt:lpstr>Agenda</vt:lpstr>
      <vt:lpstr>PowerPoint Presentation</vt:lpstr>
      <vt:lpstr>Perspective #1: Teaching (Carrie)</vt:lpstr>
      <vt:lpstr>PowerPoint Presentation</vt:lpstr>
      <vt:lpstr>PowerPoint Presentation</vt:lpstr>
      <vt:lpstr>PowerPoint Presentation</vt:lpstr>
      <vt:lpstr>PowerPoint Presentation</vt:lpstr>
      <vt:lpstr>PowerPoint Presentation</vt:lpstr>
      <vt:lpstr>PowerPoint Presentation</vt:lpstr>
      <vt:lpstr>Takeaways &amp; Implications</vt:lpstr>
      <vt:lpstr>PowerPoint Presentation</vt:lpstr>
      <vt:lpstr>Perspective #2: Learning (Alex)</vt:lpstr>
      <vt:lpstr>PowerPoint Presentation</vt:lpstr>
      <vt:lpstr>PowerPoint Presentation</vt:lpstr>
      <vt:lpstr>Perspective #2: Learning (Alex)</vt:lpstr>
      <vt:lpstr>PowerPoint Presentation</vt:lpstr>
      <vt:lpstr>Perspective #2: Learning (Alex)</vt:lpstr>
      <vt:lpstr>PowerPoint Presentation</vt:lpstr>
      <vt:lpstr>Takeaways &amp; Implications</vt:lpstr>
      <vt:lpstr>PowerPoint Presentation</vt:lpstr>
      <vt:lpstr>Questions?</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Became Real”: How a Community-Engaged Project Made Research Personal</dc:title>
  <dc:creator>Rodesiler, Carrie Ann-Cross</dc:creator>
  <cp:lastModifiedBy>Carrie Rodesiler</cp:lastModifiedBy>
  <cp:revision>65</cp:revision>
  <dcterms:created xsi:type="dcterms:W3CDTF">2024-02-06T18:23:14Z</dcterms:created>
  <dcterms:modified xsi:type="dcterms:W3CDTF">2024-02-12T02:13:46Z</dcterms:modified>
</cp:coreProperties>
</file>